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28"/>
  </p:notesMasterIdLst>
  <p:sldIdLst>
    <p:sldId id="288" r:id="rId2"/>
    <p:sldId id="308" r:id="rId3"/>
    <p:sldId id="426" r:id="rId4"/>
    <p:sldId id="428" r:id="rId5"/>
    <p:sldId id="430" r:id="rId6"/>
    <p:sldId id="432" r:id="rId7"/>
    <p:sldId id="431" r:id="rId8"/>
    <p:sldId id="434" r:id="rId9"/>
    <p:sldId id="435" r:id="rId10"/>
    <p:sldId id="438" r:id="rId11"/>
    <p:sldId id="440" r:id="rId12"/>
    <p:sldId id="429" r:id="rId13"/>
    <p:sldId id="441" r:id="rId14"/>
    <p:sldId id="436" r:id="rId15"/>
    <p:sldId id="443" r:id="rId16"/>
    <p:sldId id="439" r:id="rId17"/>
    <p:sldId id="444" r:id="rId18"/>
    <p:sldId id="445" r:id="rId19"/>
    <p:sldId id="447" r:id="rId20"/>
    <p:sldId id="448" r:id="rId21"/>
    <p:sldId id="446" r:id="rId22"/>
    <p:sldId id="451" r:id="rId23"/>
    <p:sldId id="450" r:id="rId24"/>
    <p:sldId id="449" r:id="rId25"/>
    <p:sldId id="452" r:id="rId26"/>
    <p:sldId id="453" r:id="rId27"/>
    <p:sldId id="454" r:id="rId28"/>
    <p:sldId id="455" r:id="rId29"/>
    <p:sldId id="456" r:id="rId30"/>
    <p:sldId id="457" r:id="rId31"/>
    <p:sldId id="471" r:id="rId32"/>
    <p:sldId id="472" r:id="rId33"/>
    <p:sldId id="473" r:id="rId34"/>
    <p:sldId id="458" r:id="rId35"/>
    <p:sldId id="459" r:id="rId36"/>
    <p:sldId id="460" r:id="rId37"/>
    <p:sldId id="461" r:id="rId38"/>
    <p:sldId id="462" r:id="rId39"/>
    <p:sldId id="464" r:id="rId40"/>
    <p:sldId id="465" r:id="rId41"/>
    <p:sldId id="466" r:id="rId42"/>
    <p:sldId id="467" r:id="rId43"/>
    <p:sldId id="468" r:id="rId44"/>
    <p:sldId id="469" r:id="rId45"/>
    <p:sldId id="470" r:id="rId46"/>
    <p:sldId id="474" r:id="rId47"/>
    <p:sldId id="475" r:id="rId48"/>
    <p:sldId id="476" r:id="rId49"/>
    <p:sldId id="477" r:id="rId50"/>
    <p:sldId id="478" r:id="rId51"/>
    <p:sldId id="479" r:id="rId52"/>
    <p:sldId id="480" r:id="rId53"/>
    <p:sldId id="481" r:id="rId54"/>
    <p:sldId id="482" r:id="rId55"/>
    <p:sldId id="483" r:id="rId56"/>
    <p:sldId id="484" r:id="rId57"/>
    <p:sldId id="485" r:id="rId58"/>
    <p:sldId id="486" r:id="rId59"/>
    <p:sldId id="487" r:id="rId60"/>
    <p:sldId id="494" r:id="rId61"/>
    <p:sldId id="488" r:id="rId62"/>
    <p:sldId id="495" r:id="rId63"/>
    <p:sldId id="496" r:id="rId64"/>
    <p:sldId id="497" r:id="rId65"/>
    <p:sldId id="499" r:id="rId66"/>
    <p:sldId id="500" r:id="rId67"/>
    <p:sldId id="501" r:id="rId68"/>
    <p:sldId id="502" r:id="rId69"/>
    <p:sldId id="503" r:id="rId70"/>
    <p:sldId id="504" r:id="rId71"/>
    <p:sldId id="505" r:id="rId72"/>
    <p:sldId id="498" r:id="rId73"/>
    <p:sldId id="489" r:id="rId74"/>
    <p:sldId id="491" r:id="rId75"/>
    <p:sldId id="490" r:id="rId76"/>
    <p:sldId id="492" r:id="rId77"/>
    <p:sldId id="506" r:id="rId78"/>
    <p:sldId id="507" r:id="rId79"/>
    <p:sldId id="508" r:id="rId80"/>
    <p:sldId id="509" r:id="rId81"/>
    <p:sldId id="510" r:id="rId82"/>
    <p:sldId id="511" r:id="rId83"/>
    <p:sldId id="512" r:id="rId84"/>
    <p:sldId id="513" r:id="rId85"/>
    <p:sldId id="514" r:id="rId86"/>
    <p:sldId id="515" r:id="rId87"/>
    <p:sldId id="516" r:id="rId88"/>
    <p:sldId id="517" r:id="rId89"/>
    <p:sldId id="518" r:id="rId90"/>
    <p:sldId id="519" r:id="rId91"/>
    <p:sldId id="520" r:id="rId92"/>
    <p:sldId id="521" r:id="rId93"/>
    <p:sldId id="522" r:id="rId94"/>
    <p:sldId id="523" r:id="rId95"/>
    <p:sldId id="524" r:id="rId96"/>
    <p:sldId id="525" r:id="rId97"/>
    <p:sldId id="526" r:id="rId98"/>
    <p:sldId id="527" r:id="rId99"/>
    <p:sldId id="528" r:id="rId100"/>
    <p:sldId id="529" r:id="rId101"/>
    <p:sldId id="530" r:id="rId102"/>
    <p:sldId id="531" r:id="rId103"/>
    <p:sldId id="532" r:id="rId104"/>
    <p:sldId id="533" r:id="rId105"/>
    <p:sldId id="534" r:id="rId106"/>
    <p:sldId id="535" r:id="rId107"/>
    <p:sldId id="536" r:id="rId108"/>
    <p:sldId id="493" r:id="rId109"/>
    <p:sldId id="537" r:id="rId110"/>
    <p:sldId id="538" r:id="rId111"/>
    <p:sldId id="539" r:id="rId112"/>
    <p:sldId id="540" r:id="rId113"/>
    <p:sldId id="541" r:id="rId114"/>
    <p:sldId id="542" r:id="rId115"/>
    <p:sldId id="543" r:id="rId116"/>
    <p:sldId id="544" r:id="rId117"/>
    <p:sldId id="545" r:id="rId118"/>
    <p:sldId id="546" r:id="rId119"/>
    <p:sldId id="547" r:id="rId120"/>
    <p:sldId id="548" r:id="rId121"/>
    <p:sldId id="549" r:id="rId122"/>
    <p:sldId id="550" r:id="rId123"/>
    <p:sldId id="551" r:id="rId124"/>
    <p:sldId id="552" r:id="rId125"/>
    <p:sldId id="553" r:id="rId126"/>
    <p:sldId id="554" r:id="rId12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DAC"/>
    <a:srgbClr val="FB2A38"/>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828" autoAdjust="0"/>
    <p:restoredTop sz="89146"/>
  </p:normalViewPr>
  <p:slideViewPr>
    <p:cSldViewPr snapToGrid="0">
      <p:cViewPr varScale="1">
        <p:scale>
          <a:sx n="110" d="100"/>
          <a:sy n="110" d="100"/>
        </p:scale>
        <p:origin x="792"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16E362-832A-824E-B063-25F5DE831740}" type="datetimeFigureOut">
              <a:rPr lang="en-RU" smtClean="0"/>
              <a:t>17.10.2022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AD37F-4CAA-4C4E-B967-8FF85B62072E}" type="slidenum">
              <a:rPr lang="en-RU" smtClean="0"/>
              <a:t>‹#›</a:t>
            </a:fld>
            <a:endParaRPr lang="en-RU"/>
          </a:p>
        </p:txBody>
      </p:sp>
    </p:spTree>
    <p:extLst>
      <p:ext uri="{BB962C8B-B14F-4D97-AF65-F5344CB8AC3E}">
        <p14:creationId xmlns:p14="http://schemas.microsoft.com/office/powerpoint/2010/main" val="1444080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cppreference.com/w/cpp/language/destructor"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a:t>
            </a:fld>
            <a:endParaRPr lang="en-RU"/>
          </a:p>
        </p:txBody>
      </p:sp>
    </p:spTree>
    <p:extLst>
      <p:ext uri="{BB962C8B-B14F-4D97-AF65-F5344CB8AC3E}">
        <p14:creationId xmlns:p14="http://schemas.microsoft.com/office/powerpoint/2010/main" val="2584017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11</a:t>
            </a:fld>
            <a:endParaRPr lang="en-RU"/>
          </a:p>
        </p:txBody>
      </p:sp>
    </p:spTree>
    <p:extLst>
      <p:ext uri="{BB962C8B-B14F-4D97-AF65-F5344CB8AC3E}">
        <p14:creationId xmlns:p14="http://schemas.microsoft.com/office/powerpoint/2010/main" val="37138358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101</a:t>
            </a:fld>
            <a:endParaRPr lang="en-RU"/>
          </a:p>
        </p:txBody>
      </p:sp>
    </p:spTree>
    <p:extLst>
      <p:ext uri="{BB962C8B-B14F-4D97-AF65-F5344CB8AC3E}">
        <p14:creationId xmlns:p14="http://schemas.microsoft.com/office/powerpoint/2010/main" val="26724151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102</a:t>
            </a:fld>
            <a:endParaRPr lang="en-RU"/>
          </a:p>
        </p:txBody>
      </p:sp>
    </p:spTree>
    <p:extLst>
      <p:ext uri="{BB962C8B-B14F-4D97-AF65-F5344CB8AC3E}">
        <p14:creationId xmlns:p14="http://schemas.microsoft.com/office/powerpoint/2010/main" val="30957969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103</a:t>
            </a:fld>
            <a:endParaRPr lang="en-RU"/>
          </a:p>
        </p:txBody>
      </p:sp>
    </p:spTree>
    <p:extLst>
      <p:ext uri="{BB962C8B-B14F-4D97-AF65-F5344CB8AC3E}">
        <p14:creationId xmlns:p14="http://schemas.microsoft.com/office/powerpoint/2010/main" val="30805457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104</a:t>
            </a:fld>
            <a:endParaRPr lang="en-RU"/>
          </a:p>
        </p:txBody>
      </p:sp>
    </p:spTree>
    <p:extLst>
      <p:ext uri="{BB962C8B-B14F-4D97-AF65-F5344CB8AC3E}">
        <p14:creationId xmlns:p14="http://schemas.microsoft.com/office/powerpoint/2010/main" val="242195453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105</a:t>
            </a:fld>
            <a:endParaRPr lang="en-RU"/>
          </a:p>
        </p:txBody>
      </p:sp>
    </p:spTree>
    <p:extLst>
      <p:ext uri="{BB962C8B-B14F-4D97-AF65-F5344CB8AC3E}">
        <p14:creationId xmlns:p14="http://schemas.microsoft.com/office/powerpoint/2010/main" val="1374565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106</a:t>
            </a:fld>
            <a:endParaRPr lang="en-RU"/>
          </a:p>
        </p:txBody>
      </p:sp>
    </p:spTree>
    <p:extLst>
      <p:ext uri="{BB962C8B-B14F-4D97-AF65-F5344CB8AC3E}">
        <p14:creationId xmlns:p14="http://schemas.microsoft.com/office/powerpoint/2010/main" val="5253565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107</a:t>
            </a:fld>
            <a:endParaRPr lang="en-RU"/>
          </a:p>
        </p:txBody>
      </p:sp>
    </p:spTree>
    <p:extLst>
      <p:ext uri="{BB962C8B-B14F-4D97-AF65-F5344CB8AC3E}">
        <p14:creationId xmlns:p14="http://schemas.microsoft.com/office/powerpoint/2010/main" val="19010014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108</a:t>
            </a:fld>
            <a:endParaRPr lang="en-RU"/>
          </a:p>
        </p:txBody>
      </p:sp>
    </p:spTree>
    <p:extLst>
      <p:ext uri="{BB962C8B-B14F-4D97-AF65-F5344CB8AC3E}">
        <p14:creationId xmlns:p14="http://schemas.microsoft.com/office/powerpoint/2010/main" val="7666521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109</a:t>
            </a:fld>
            <a:endParaRPr lang="en-RU"/>
          </a:p>
        </p:txBody>
      </p:sp>
    </p:spTree>
    <p:extLst>
      <p:ext uri="{BB962C8B-B14F-4D97-AF65-F5344CB8AC3E}">
        <p14:creationId xmlns:p14="http://schemas.microsoft.com/office/powerpoint/2010/main" val="39700526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110</a:t>
            </a:fld>
            <a:endParaRPr lang="en-RU"/>
          </a:p>
        </p:txBody>
      </p:sp>
    </p:spTree>
    <p:extLst>
      <p:ext uri="{BB962C8B-B14F-4D97-AF65-F5344CB8AC3E}">
        <p14:creationId xmlns:p14="http://schemas.microsoft.com/office/powerpoint/2010/main" val="3351235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12</a:t>
            </a:fld>
            <a:endParaRPr lang="en-RU"/>
          </a:p>
        </p:txBody>
      </p:sp>
    </p:spTree>
    <p:extLst>
      <p:ext uri="{BB962C8B-B14F-4D97-AF65-F5344CB8AC3E}">
        <p14:creationId xmlns:p14="http://schemas.microsoft.com/office/powerpoint/2010/main" val="58343337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111</a:t>
            </a:fld>
            <a:endParaRPr lang="en-RU"/>
          </a:p>
        </p:txBody>
      </p:sp>
    </p:spTree>
    <p:extLst>
      <p:ext uri="{BB962C8B-B14F-4D97-AF65-F5344CB8AC3E}">
        <p14:creationId xmlns:p14="http://schemas.microsoft.com/office/powerpoint/2010/main" val="400977895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112</a:t>
            </a:fld>
            <a:endParaRPr lang="en-RU"/>
          </a:p>
        </p:txBody>
      </p:sp>
    </p:spTree>
    <p:extLst>
      <p:ext uri="{BB962C8B-B14F-4D97-AF65-F5344CB8AC3E}">
        <p14:creationId xmlns:p14="http://schemas.microsoft.com/office/powerpoint/2010/main" val="275592820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113</a:t>
            </a:fld>
            <a:endParaRPr lang="en-RU"/>
          </a:p>
        </p:txBody>
      </p:sp>
    </p:spTree>
    <p:extLst>
      <p:ext uri="{BB962C8B-B14F-4D97-AF65-F5344CB8AC3E}">
        <p14:creationId xmlns:p14="http://schemas.microsoft.com/office/powerpoint/2010/main" val="427129912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114</a:t>
            </a:fld>
            <a:endParaRPr lang="en-RU"/>
          </a:p>
        </p:txBody>
      </p:sp>
    </p:spTree>
    <p:extLst>
      <p:ext uri="{BB962C8B-B14F-4D97-AF65-F5344CB8AC3E}">
        <p14:creationId xmlns:p14="http://schemas.microsoft.com/office/powerpoint/2010/main" val="29361460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115</a:t>
            </a:fld>
            <a:endParaRPr lang="en-RU"/>
          </a:p>
        </p:txBody>
      </p:sp>
    </p:spTree>
    <p:extLst>
      <p:ext uri="{BB962C8B-B14F-4D97-AF65-F5344CB8AC3E}">
        <p14:creationId xmlns:p14="http://schemas.microsoft.com/office/powerpoint/2010/main" val="14126745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116</a:t>
            </a:fld>
            <a:endParaRPr lang="en-RU"/>
          </a:p>
        </p:txBody>
      </p:sp>
    </p:spTree>
    <p:extLst>
      <p:ext uri="{BB962C8B-B14F-4D97-AF65-F5344CB8AC3E}">
        <p14:creationId xmlns:p14="http://schemas.microsoft.com/office/powerpoint/2010/main" val="1802530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117</a:t>
            </a:fld>
            <a:endParaRPr lang="en-RU"/>
          </a:p>
        </p:txBody>
      </p:sp>
    </p:spTree>
    <p:extLst>
      <p:ext uri="{BB962C8B-B14F-4D97-AF65-F5344CB8AC3E}">
        <p14:creationId xmlns:p14="http://schemas.microsoft.com/office/powerpoint/2010/main" val="344480676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118</a:t>
            </a:fld>
            <a:endParaRPr lang="en-RU"/>
          </a:p>
        </p:txBody>
      </p:sp>
    </p:spTree>
    <p:extLst>
      <p:ext uri="{BB962C8B-B14F-4D97-AF65-F5344CB8AC3E}">
        <p14:creationId xmlns:p14="http://schemas.microsoft.com/office/powerpoint/2010/main" val="10270108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119</a:t>
            </a:fld>
            <a:endParaRPr lang="en-RU"/>
          </a:p>
        </p:txBody>
      </p:sp>
    </p:spTree>
    <p:extLst>
      <p:ext uri="{BB962C8B-B14F-4D97-AF65-F5344CB8AC3E}">
        <p14:creationId xmlns:p14="http://schemas.microsoft.com/office/powerpoint/2010/main" val="25084230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120</a:t>
            </a:fld>
            <a:endParaRPr lang="en-RU"/>
          </a:p>
        </p:txBody>
      </p:sp>
    </p:spTree>
    <p:extLst>
      <p:ext uri="{BB962C8B-B14F-4D97-AF65-F5344CB8AC3E}">
        <p14:creationId xmlns:p14="http://schemas.microsoft.com/office/powerpoint/2010/main" val="361854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13</a:t>
            </a:fld>
            <a:endParaRPr lang="en-RU"/>
          </a:p>
        </p:txBody>
      </p:sp>
    </p:spTree>
    <p:extLst>
      <p:ext uri="{BB962C8B-B14F-4D97-AF65-F5344CB8AC3E}">
        <p14:creationId xmlns:p14="http://schemas.microsoft.com/office/powerpoint/2010/main" val="122045535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121</a:t>
            </a:fld>
            <a:endParaRPr lang="en-RU"/>
          </a:p>
        </p:txBody>
      </p:sp>
    </p:spTree>
    <p:extLst>
      <p:ext uri="{BB962C8B-B14F-4D97-AF65-F5344CB8AC3E}">
        <p14:creationId xmlns:p14="http://schemas.microsoft.com/office/powerpoint/2010/main" val="299351158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122</a:t>
            </a:fld>
            <a:endParaRPr lang="en-RU"/>
          </a:p>
        </p:txBody>
      </p:sp>
    </p:spTree>
    <p:extLst>
      <p:ext uri="{BB962C8B-B14F-4D97-AF65-F5344CB8AC3E}">
        <p14:creationId xmlns:p14="http://schemas.microsoft.com/office/powerpoint/2010/main" val="204990503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123</a:t>
            </a:fld>
            <a:endParaRPr lang="en-RU"/>
          </a:p>
        </p:txBody>
      </p:sp>
    </p:spTree>
    <p:extLst>
      <p:ext uri="{BB962C8B-B14F-4D97-AF65-F5344CB8AC3E}">
        <p14:creationId xmlns:p14="http://schemas.microsoft.com/office/powerpoint/2010/main" val="2700317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124</a:t>
            </a:fld>
            <a:endParaRPr lang="en-RU"/>
          </a:p>
        </p:txBody>
      </p:sp>
    </p:spTree>
    <p:extLst>
      <p:ext uri="{BB962C8B-B14F-4D97-AF65-F5344CB8AC3E}">
        <p14:creationId xmlns:p14="http://schemas.microsoft.com/office/powerpoint/2010/main" val="148159984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125</a:t>
            </a:fld>
            <a:endParaRPr lang="en-RU"/>
          </a:p>
        </p:txBody>
      </p:sp>
    </p:spTree>
    <p:extLst>
      <p:ext uri="{BB962C8B-B14F-4D97-AF65-F5344CB8AC3E}">
        <p14:creationId xmlns:p14="http://schemas.microsoft.com/office/powerpoint/2010/main" val="1918272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14</a:t>
            </a:fld>
            <a:endParaRPr lang="en-RU"/>
          </a:p>
        </p:txBody>
      </p:sp>
    </p:spTree>
    <p:extLst>
      <p:ext uri="{BB962C8B-B14F-4D97-AF65-F5344CB8AC3E}">
        <p14:creationId xmlns:p14="http://schemas.microsoft.com/office/powerpoint/2010/main" val="3040708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15</a:t>
            </a:fld>
            <a:endParaRPr lang="en-RU"/>
          </a:p>
        </p:txBody>
      </p:sp>
    </p:spTree>
    <p:extLst>
      <p:ext uri="{BB962C8B-B14F-4D97-AF65-F5344CB8AC3E}">
        <p14:creationId xmlns:p14="http://schemas.microsoft.com/office/powerpoint/2010/main" val="2787353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16</a:t>
            </a:fld>
            <a:endParaRPr lang="en-RU"/>
          </a:p>
        </p:txBody>
      </p:sp>
    </p:spTree>
    <p:extLst>
      <p:ext uri="{BB962C8B-B14F-4D97-AF65-F5344CB8AC3E}">
        <p14:creationId xmlns:p14="http://schemas.microsoft.com/office/powerpoint/2010/main" val="2390693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1) Несмотря на то</a:t>
            </a:r>
            <a:r>
              <a:rPr lang="en-US" dirty="0"/>
              <a:t>, </a:t>
            </a:r>
            <a:r>
              <a:rPr lang="ru-RU" dirty="0"/>
              <a:t>что у конструктора нет </a:t>
            </a:r>
            <a:r>
              <a:rPr lang="en-US" dirty="0"/>
              <a:t>return-value-type, </a:t>
            </a:r>
            <a:r>
              <a:rPr lang="ru-RU" dirty="0"/>
              <a:t>слово </a:t>
            </a:r>
            <a:r>
              <a:rPr lang="en-US" dirty="0"/>
              <a:t>return </a:t>
            </a:r>
            <a:r>
              <a:rPr lang="ru-RU" dirty="0"/>
              <a:t>все же можно использовать в нем</a:t>
            </a:r>
            <a:r>
              <a:rPr lang="en-US" dirty="0"/>
              <a:t> (</a:t>
            </a:r>
            <a:r>
              <a:rPr lang="ru-RU" dirty="0"/>
              <a:t>но без указания значения!</a:t>
            </a:r>
            <a:r>
              <a:rPr lang="en-US" dirty="0"/>
              <a:t>).</a:t>
            </a:r>
            <a:endParaRPr lang="ru-RU" dirty="0"/>
          </a:p>
          <a:p>
            <a:r>
              <a:rPr lang="ru-RU" dirty="0"/>
              <a:t>2) Обязательно упомянуть про </a:t>
            </a:r>
            <a:r>
              <a:rPr lang="ru-RU" dirty="0" err="1"/>
              <a:t>кодстайл</a:t>
            </a:r>
            <a:r>
              <a:rPr lang="en-US" dirty="0"/>
              <a:t>: </a:t>
            </a:r>
            <a:r>
              <a:rPr lang="ru-RU" dirty="0"/>
              <a:t>добавляем </a:t>
            </a:r>
            <a:r>
              <a:rPr lang="en-US" dirty="0"/>
              <a:t>“_”, </a:t>
            </a:r>
            <a:r>
              <a:rPr lang="ru-RU" dirty="0"/>
              <a:t>если переменная в </a:t>
            </a:r>
            <a:r>
              <a:rPr lang="ru-RU" dirty="0" err="1"/>
              <a:t>привате</a:t>
            </a:r>
            <a:r>
              <a:rPr lang="ru-RU" dirty="0"/>
              <a:t> (смотри поля </a:t>
            </a:r>
            <a:r>
              <a:rPr lang="en-US" dirty="0"/>
              <a:t>_x </a:t>
            </a:r>
            <a:r>
              <a:rPr lang="ru-RU" dirty="0"/>
              <a:t>и </a:t>
            </a:r>
            <a:r>
              <a:rPr lang="en-US" dirty="0"/>
              <a:t>_y</a:t>
            </a:r>
            <a:r>
              <a:rPr lang="ru-RU" dirty="0"/>
              <a:t>)</a:t>
            </a:r>
          </a:p>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17</a:t>
            </a:fld>
            <a:endParaRPr lang="en-RU"/>
          </a:p>
        </p:txBody>
      </p:sp>
    </p:spTree>
    <p:extLst>
      <p:ext uri="{BB962C8B-B14F-4D97-AF65-F5344CB8AC3E}">
        <p14:creationId xmlns:p14="http://schemas.microsoft.com/office/powerpoint/2010/main" val="23906933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18</a:t>
            </a:fld>
            <a:endParaRPr lang="en-RU"/>
          </a:p>
        </p:txBody>
      </p:sp>
    </p:spTree>
    <p:extLst>
      <p:ext uri="{BB962C8B-B14F-4D97-AF65-F5344CB8AC3E}">
        <p14:creationId xmlns:p14="http://schemas.microsoft.com/office/powerpoint/2010/main" val="1886861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19</a:t>
            </a:fld>
            <a:endParaRPr lang="en-RU"/>
          </a:p>
        </p:txBody>
      </p:sp>
    </p:spTree>
    <p:extLst>
      <p:ext uri="{BB962C8B-B14F-4D97-AF65-F5344CB8AC3E}">
        <p14:creationId xmlns:p14="http://schemas.microsoft.com/office/powerpoint/2010/main" val="11516057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20</a:t>
            </a:fld>
            <a:endParaRPr lang="en-RU"/>
          </a:p>
        </p:txBody>
      </p:sp>
    </p:spTree>
    <p:extLst>
      <p:ext uri="{BB962C8B-B14F-4D97-AF65-F5344CB8AC3E}">
        <p14:creationId xmlns:p14="http://schemas.microsoft.com/office/powerpoint/2010/main" val="3515012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a:t>
            </a:fld>
            <a:endParaRPr lang="en-RU"/>
          </a:p>
        </p:txBody>
      </p:sp>
    </p:spTree>
    <p:extLst>
      <p:ext uri="{BB962C8B-B14F-4D97-AF65-F5344CB8AC3E}">
        <p14:creationId xmlns:p14="http://schemas.microsoft.com/office/powerpoint/2010/main" val="1260545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21</a:t>
            </a:fld>
            <a:endParaRPr lang="en-RU"/>
          </a:p>
        </p:txBody>
      </p:sp>
    </p:spTree>
    <p:extLst>
      <p:ext uri="{BB962C8B-B14F-4D97-AF65-F5344CB8AC3E}">
        <p14:creationId xmlns:p14="http://schemas.microsoft.com/office/powerpoint/2010/main" val="1853472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22</a:t>
            </a:fld>
            <a:endParaRPr lang="en-RU"/>
          </a:p>
        </p:txBody>
      </p:sp>
    </p:spTree>
    <p:extLst>
      <p:ext uri="{BB962C8B-B14F-4D97-AF65-F5344CB8AC3E}">
        <p14:creationId xmlns:p14="http://schemas.microsoft.com/office/powerpoint/2010/main" val="1140061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23</a:t>
            </a:fld>
            <a:endParaRPr lang="en-RU"/>
          </a:p>
        </p:txBody>
      </p:sp>
    </p:spTree>
    <p:extLst>
      <p:ext uri="{BB962C8B-B14F-4D97-AF65-F5344CB8AC3E}">
        <p14:creationId xmlns:p14="http://schemas.microsoft.com/office/powerpoint/2010/main" val="4214085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ru-RU" dirty="0"/>
              <a:t>Тут обязательно сказать про то</a:t>
            </a:r>
            <a:r>
              <a:rPr lang="en-US" dirty="0"/>
              <a:t>, </a:t>
            </a:r>
            <a:r>
              <a:rPr lang="ru-RU" dirty="0"/>
              <a:t>что </a:t>
            </a:r>
            <a:r>
              <a:rPr lang="en-US" dirty="0"/>
              <a:t>a(0) – </a:t>
            </a:r>
            <a:r>
              <a:rPr lang="ru-RU" dirty="0"/>
              <a:t>это вызов конструктора </a:t>
            </a:r>
            <a:r>
              <a:rPr lang="en-US" dirty="0"/>
              <a:t>logger’</a:t>
            </a:r>
            <a:r>
              <a:rPr lang="ru-RU" dirty="0"/>
              <a:t>а с параметром </a:t>
            </a:r>
            <a:r>
              <a:rPr lang="en-US" dirty="0"/>
              <a:t>0</a:t>
            </a:r>
            <a:endParaRPr lang="ru-RU" dirty="0"/>
          </a:p>
          <a:p>
            <a:pPr marL="228600" indent="-228600">
              <a:buAutoNum type="arabicParenR"/>
            </a:pPr>
            <a:r>
              <a:rPr lang="ru-RU" dirty="0"/>
              <a:t>Обязательно</a:t>
            </a:r>
            <a:r>
              <a:rPr lang="en-US" dirty="0"/>
              <a:t>, </a:t>
            </a:r>
            <a:r>
              <a:rPr lang="ru-RU" dirty="0"/>
              <a:t>обратить внимание на то</a:t>
            </a:r>
            <a:r>
              <a:rPr lang="en-US" dirty="0"/>
              <a:t>, </a:t>
            </a:r>
            <a:r>
              <a:rPr lang="ru-RU" dirty="0"/>
              <a:t>что порядок вызова конструкторов </a:t>
            </a:r>
            <a:r>
              <a:rPr lang="en-US" dirty="0"/>
              <a:t>logger’</a:t>
            </a:r>
            <a:r>
              <a:rPr lang="ru-RU" dirty="0"/>
              <a:t>а определяется НЕ порядком</a:t>
            </a:r>
            <a:r>
              <a:rPr lang="en-US" dirty="0"/>
              <a:t>, </a:t>
            </a:r>
            <a:r>
              <a:rPr lang="ru-RU" dirty="0"/>
              <a:t>заданным </a:t>
            </a:r>
            <a:r>
              <a:rPr lang="en-US" dirty="0"/>
              <a:t>member initializer list’</a:t>
            </a:r>
            <a:r>
              <a:rPr lang="ru-RU" dirty="0"/>
              <a:t>ом</a:t>
            </a:r>
            <a:r>
              <a:rPr lang="en-US" dirty="0"/>
              <a:t>, </a:t>
            </a:r>
            <a:r>
              <a:rPr lang="ru-RU" dirty="0"/>
              <a:t>а порядком</a:t>
            </a:r>
            <a:r>
              <a:rPr lang="en-US" dirty="0"/>
              <a:t>, </a:t>
            </a:r>
            <a:r>
              <a:rPr lang="ru-RU" dirty="0"/>
              <a:t>заданным телом класса</a:t>
            </a:r>
            <a:r>
              <a:rPr lang="en-US" dirty="0"/>
              <a:t>. </a:t>
            </a:r>
            <a:r>
              <a:rPr lang="ru-RU" dirty="0"/>
              <a:t>Пояснить причину</a:t>
            </a:r>
            <a:r>
              <a:rPr lang="en-US" dirty="0"/>
              <a:t> </a:t>
            </a:r>
            <a:r>
              <a:rPr lang="ru-RU" dirty="0"/>
              <a:t>этого</a:t>
            </a:r>
            <a:r>
              <a:rPr lang="en-US" dirty="0"/>
              <a:t>: </a:t>
            </a:r>
            <a:r>
              <a:rPr lang="en-GB" sz="1200" b="0" i="0" kern="1200" dirty="0">
                <a:solidFill>
                  <a:schemeClr val="tx1"/>
                </a:solidFill>
                <a:effectLst/>
                <a:latin typeface="+mn-lt"/>
                <a:ea typeface="+mn-ea"/>
                <a:cs typeface="+mn-cs"/>
              </a:rPr>
              <a:t>if initialization order was controlled by the appearance in the member initializer lists of different constructors, then the </a:t>
            </a:r>
            <a:r>
              <a:rPr lang="en-GB" sz="1200" b="0" i="0" u="none" strike="noStrike" kern="1200" dirty="0">
                <a:solidFill>
                  <a:schemeClr val="tx1"/>
                </a:solidFill>
                <a:effectLst/>
                <a:latin typeface="+mn-lt"/>
                <a:ea typeface="+mn-ea"/>
                <a:cs typeface="+mn-cs"/>
                <a:hlinkClick r:id="rId3" tooltip="cpp/language/destructor"/>
              </a:rPr>
              <a:t>destructor</a:t>
            </a:r>
            <a:r>
              <a:rPr lang="en-GB" sz="1200" b="0" i="0" kern="1200" dirty="0">
                <a:solidFill>
                  <a:schemeClr val="tx1"/>
                </a:solidFill>
                <a:effectLst/>
                <a:latin typeface="+mn-lt"/>
                <a:ea typeface="+mn-ea"/>
                <a:cs typeface="+mn-cs"/>
              </a:rPr>
              <a:t> wouldn't be able to ensure that the order of destruction is the reverse of the order of construction</a:t>
            </a:r>
          </a:p>
          <a:p>
            <a:pPr marL="228600" indent="-228600">
              <a:buAutoNum type="arabicParenR"/>
            </a:pPr>
            <a:r>
              <a:rPr lang="ru-RU" sz="1200" b="0" i="0" kern="1200" dirty="0">
                <a:solidFill>
                  <a:schemeClr val="tx1"/>
                </a:solidFill>
                <a:effectLst/>
                <a:latin typeface="+mn-lt"/>
                <a:ea typeface="+mn-ea"/>
                <a:cs typeface="+mn-cs"/>
              </a:rPr>
              <a:t>Обратить внимание на порядок вызова деструктора (это комментарий к пункту 2)</a:t>
            </a:r>
            <a:endParaRPr lang="ru-RU" dirty="0"/>
          </a:p>
        </p:txBody>
      </p:sp>
      <p:sp>
        <p:nvSpPr>
          <p:cNvPr id="4" name="Slide Number Placeholder 3"/>
          <p:cNvSpPr>
            <a:spLocks noGrp="1"/>
          </p:cNvSpPr>
          <p:nvPr>
            <p:ph type="sldNum" sz="quarter" idx="5"/>
          </p:nvPr>
        </p:nvSpPr>
        <p:spPr/>
        <p:txBody>
          <a:bodyPr/>
          <a:lstStyle/>
          <a:p>
            <a:fld id="{45EAD37F-4CAA-4C4E-B967-8FF85B62072E}" type="slidenum">
              <a:rPr lang="en-RU" smtClean="0"/>
              <a:t>24</a:t>
            </a:fld>
            <a:endParaRPr lang="en-RU"/>
          </a:p>
        </p:txBody>
      </p:sp>
    </p:spTree>
    <p:extLst>
      <p:ext uri="{BB962C8B-B14F-4D97-AF65-F5344CB8AC3E}">
        <p14:creationId xmlns:p14="http://schemas.microsoft.com/office/powerpoint/2010/main" val="2512325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25</a:t>
            </a:fld>
            <a:endParaRPr lang="en-RU"/>
          </a:p>
        </p:txBody>
      </p:sp>
    </p:spTree>
    <p:extLst>
      <p:ext uri="{BB962C8B-B14F-4D97-AF65-F5344CB8AC3E}">
        <p14:creationId xmlns:p14="http://schemas.microsoft.com/office/powerpoint/2010/main" val="3867715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Пояснить</a:t>
            </a:r>
            <a:r>
              <a:rPr lang="en-US" dirty="0"/>
              <a:t>, </a:t>
            </a:r>
            <a:r>
              <a:rPr lang="ru-RU" dirty="0"/>
              <a:t>что в этом примере это бы привело к неточности</a:t>
            </a:r>
            <a:r>
              <a:rPr lang="en-US" dirty="0"/>
              <a:t>: </a:t>
            </a:r>
            <a:r>
              <a:rPr lang="ru-RU" dirty="0"/>
              <a:t>поля </a:t>
            </a:r>
            <a:r>
              <a:rPr lang="en-US" dirty="0"/>
              <a:t>_x </a:t>
            </a:r>
            <a:r>
              <a:rPr lang="ru-RU" dirty="0"/>
              <a:t>и </a:t>
            </a:r>
            <a:r>
              <a:rPr lang="en-US" dirty="0"/>
              <a:t>_y </a:t>
            </a:r>
            <a:r>
              <a:rPr lang="ru-RU" dirty="0"/>
              <a:t>не </a:t>
            </a:r>
            <a:r>
              <a:rPr lang="ru-RU" dirty="0" err="1"/>
              <a:t>проинициализирубтся</a:t>
            </a:r>
            <a:r>
              <a:rPr lang="ru-RU" dirty="0"/>
              <a:t> </a:t>
            </a:r>
            <a:r>
              <a:rPr lang="en-US" dirty="0"/>
              <a:t>defaulted default constructor’</a:t>
            </a:r>
            <a:r>
              <a:rPr lang="ru-RU" dirty="0"/>
              <a:t>ом</a:t>
            </a:r>
          </a:p>
        </p:txBody>
      </p:sp>
      <p:sp>
        <p:nvSpPr>
          <p:cNvPr id="4" name="Slide Number Placeholder 3"/>
          <p:cNvSpPr>
            <a:spLocks noGrp="1"/>
          </p:cNvSpPr>
          <p:nvPr>
            <p:ph type="sldNum" sz="quarter" idx="5"/>
          </p:nvPr>
        </p:nvSpPr>
        <p:spPr/>
        <p:txBody>
          <a:bodyPr/>
          <a:lstStyle/>
          <a:p>
            <a:fld id="{45EAD37F-4CAA-4C4E-B967-8FF85B62072E}" type="slidenum">
              <a:rPr lang="en-RU" smtClean="0"/>
              <a:t>26</a:t>
            </a:fld>
            <a:endParaRPr lang="en-RU"/>
          </a:p>
        </p:txBody>
      </p:sp>
    </p:spTree>
    <p:extLst>
      <p:ext uri="{BB962C8B-B14F-4D97-AF65-F5344CB8AC3E}">
        <p14:creationId xmlns:p14="http://schemas.microsoft.com/office/powerpoint/2010/main" val="229684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27</a:t>
            </a:fld>
            <a:endParaRPr lang="en-RU"/>
          </a:p>
        </p:txBody>
      </p:sp>
    </p:spTree>
    <p:extLst>
      <p:ext uri="{BB962C8B-B14F-4D97-AF65-F5344CB8AC3E}">
        <p14:creationId xmlns:p14="http://schemas.microsoft.com/office/powerpoint/2010/main" val="17063198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pitchFamily="2" charset="0"/>
              </a:rPr>
              <a:t>1) </a:t>
            </a:r>
            <a:r>
              <a:rPr lang="ru-RU" dirty="0">
                <a:latin typeface="Helvetica" pitchFamily="2" charset="0"/>
              </a:rPr>
              <a:t>Объяснить</a:t>
            </a:r>
            <a:r>
              <a:rPr lang="en-US" dirty="0">
                <a:latin typeface="Helvetica" pitchFamily="2" charset="0"/>
              </a:rPr>
              <a:t>, </a:t>
            </a:r>
            <a:r>
              <a:rPr lang="ru-RU" dirty="0">
                <a:latin typeface="Helvetica" pitchFamily="2" charset="0"/>
              </a:rPr>
              <a:t>почему на этом слайде именно 2 подзаголовка</a:t>
            </a:r>
            <a:r>
              <a:rPr lang="en-US" dirty="0">
                <a:latin typeface="Helvetica" pitchFamily="2" charset="0"/>
              </a:rPr>
              <a:t>: Declaration </a:t>
            </a:r>
            <a:r>
              <a:rPr lang="ru-RU" dirty="0">
                <a:latin typeface="Helvetica" pitchFamily="2" charset="0"/>
              </a:rPr>
              <a:t>и </a:t>
            </a:r>
            <a:r>
              <a:rPr lang="en-US" dirty="0">
                <a:latin typeface="Helvetica" pitchFamily="2" charset="0"/>
              </a:rPr>
              <a:t>Definition. </a:t>
            </a:r>
            <a:r>
              <a:rPr lang="ru-RU" dirty="0">
                <a:latin typeface="Helvetica" pitchFamily="2" charset="0"/>
              </a:rPr>
              <a:t>Пояснить</a:t>
            </a:r>
            <a:r>
              <a:rPr lang="en-US" dirty="0">
                <a:latin typeface="Helvetica" pitchFamily="2" charset="0"/>
              </a:rPr>
              <a:t>, </a:t>
            </a:r>
            <a:r>
              <a:rPr lang="ru-RU" dirty="0">
                <a:latin typeface="Helvetica" pitchFamily="2" charset="0"/>
              </a:rPr>
              <a:t>что факт генерации</a:t>
            </a:r>
            <a:r>
              <a:rPr lang="en-US" dirty="0">
                <a:latin typeface="Helvetica" pitchFamily="2" charset="0"/>
              </a:rPr>
              <a:t> declaration’</a:t>
            </a:r>
            <a:r>
              <a:rPr lang="ru-RU" dirty="0">
                <a:latin typeface="Helvetica" pitchFamily="2" charset="0"/>
              </a:rPr>
              <a:t>а </a:t>
            </a:r>
            <a:r>
              <a:rPr lang="en-US" dirty="0">
                <a:latin typeface="Helvetica" pitchFamily="2" charset="0"/>
              </a:rPr>
              <a:t>default-constructor’</a:t>
            </a:r>
            <a:r>
              <a:rPr lang="ru-RU" dirty="0">
                <a:latin typeface="Helvetica" pitchFamily="2" charset="0"/>
              </a:rPr>
              <a:t>а компилятором НЕ влечет за собой факт генерации </a:t>
            </a:r>
            <a:r>
              <a:rPr lang="en-US" dirty="0" err="1">
                <a:latin typeface="Helvetica" pitchFamily="2" charset="0"/>
              </a:rPr>
              <a:t>definition’a</a:t>
            </a:r>
            <a:r>
              <a:rPr lang="en-US" dirty="0">
                <a:latin typeface="Helvetica" pitchFamily="2" charset="0"/>
              </a:rPr>
              <a:t> default-constructor’</a:t>
            </a:r>
            <a:r>
              <a:rPr lang="ru-RU" dirty="0">
                <a:latin typeface="Helvetica" pitchFamily="2" charset="0"/>
              </a:rPr>
              <a:t>а</a:t>
            </a:r>
            <a:r>
              <a:rPr lang="en-US" dirty="0">
                <a:latin typeface="Helvetica" pitchFamily="2" charset="0"/>
              </a:rPr>
              <a:t>.</a:t>
            </a:r>
            <a:endParaRPr lang="ru-RU" dirty="0">
              <a:latin typeface="Helvetica" pitchFamily="2" charset="0"/>
            </a:endParaRPr>
          </a:p>
          <a:p>
            <a:r>
              <a:rPr lang="en-US" dirty="0">
                <a:latin typeface="Helvetica" pitchFamily="2" charset="0"/>
              </a:rPr>
              <a:t>2) </a:t>
            </a:r>
            <a:r>
              <a:rPr lang="ru-RU" dirty="0">
                <a:latin typeface="Helvetica" pitchFamily="2" charset="0"/>
              </a:rPr>
              <a:t>Упомянуть</a:t>
            </a:r>
            <a:r>
              <a:rPr lang="en-US" dirty="0">
                <a:latin typeface="Helvetica" pitchFamily="2" charset="0"/>
              </a:rPr>
              <a:t>, </a:t>
            </a:r>
            <a:r>
              <a:rPr lang="ru-RU" dirty="0">
                <a:latin typeface="Helvetica" pitchFamily="2" charset="0"/>
              </a:rPr>
              <a:t>что все три пункта из последнего списка будут разобраны на следующем слайде</a:t>
            </a:r>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28</a:t>
            </a:fld>
            <a:endParaRPr lang="en-RU"/>
          </a:p>
        </p:txBody>
      </p:sp>
    </p:spTree>
    <p:extLst>
      <p:ext uri="{BB962C8B-B14F-4D97-AF65-F5344CB8AC3E}">
        <p14:creationId xmlns:p14="http://schemas.microsoft.com/office/powerpoint/2010/main" val="4380839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pitchFamily="2" charset="0"/>
              </a:rPr>
              <a:t>1) </a:t>
            </a:r>
            <a:r>
              <a:rPr lang="ru-RU" dirty="0">
                <a:latin typeface="Helvetica" pitchFamily="2" charset="0"/>
              </a:rPr>
              <a:t>Объяснить</a:t>
            </a:r>
            <a:r>
              <a:rPr lang="en-US" dirty="0">
                <a:latin typeface="Helvetica" pitchFamily="2" charset="0"/>
              </a:rPr>
              <a:t>, </a:t>
            </a:r>
            <a:r>
              <a:rPr lang="ru-RU" dirty="0">
                <a:latin typeface="Helvetica" pitchFamily="2" charset="0"/>
              </a:rPr>
              <a:t>почему на этом слайде именно 2 подзаголовка</a:t>
            </a:r>
            <a:r>
              <a:rPr lang="en-US" dirty="0">
                <a:latin typeface="Helvetica" pitchFamily="2" charset="0"/>
              </a:rPr>
              <a:t>: Declaration </a:t>
            </a:r>
            <a:r>
              <a:rPr lang="ru-RU" dirty="0">
                <a:latin typeface="Helvetica" pitchFamily="2" charset="0"/>
              </a:rPr>
              <a:t>и </a:t>
            </a:r>
            <a:r>
              <a:rPr lang="en-US" dirty="0">
                <a:latin typeface="Helvetica" pitchFamily="2" charset="0"/>
              </a:rPr>
              <a:t>Definition. </a:t>
            </a:r>
            <a:r>
              <a:rPr lang="ru-RU" dirty="0">
                <a:latin typeface="Helvetica" pitchFamily="2" charset="0"/>
              </a:rPr>
              <a:t>Пояснить</a:t>
            </a:r>
            <a:r>
              <a:rPr lang="en-US" dirty="0">
                <a:latin typeface="Helvetica" pitchFamily="2" charset="0"/>
              </a:rPr>
              <a:t>, </a:t>
            </a:r>
            <a:r>
              <a:rPr lang="ru-RU" dirty="0">
                <a:latin typeface="Helvetica" pitchFamily="2" charset="0"/>
              </a:rPr>
              <a:t>что факт генерации</a:t>
            </a:r>
            <a:r>
              <a:rPr lang="en-US" dirty="0">
                <a:latin typeface="Helvetica" pitchFamily="2" charset="0"/>
              </a:rPr>
              <a:t> declaration’</a:t>
            </a:r>
            <a:r>
              <a:rPr lang="ru-RU" dirty="0">
                <a:latin typeface="Helvetica" pitchFamily="2" charset="0"/>
              </a:rPr>
              <a:t>а </a:t>
            </a:r>
            <a:r>
              <a:rPr lang="en-US" dirty="0">
                <a:latin typeface="Helvetica" pitchFamily="2" charset="0"/>
              </a:rPr>
              <a:t>default-constructor’</a:t>
            </a:r>
            <a:r>
              <a:rPr lang="ru-RU" dirty="0">
                <a:latin typeface="Helvetica" pitchFamily="2" charset="0"/>
              </a:rPr>
              <a:t>а компилятором НЕ влечет за собой факт генерации </a:t>
            </a:r>
            <a:r>
              <a:rPr lang="en-US" dirty="0" err="1">
                <a:latin typeface="Helvetica" pitchFamily="2" charset="0"/>
              </a:rPr>
              <a:t>definition’a</a:t>
            </a:r>
            <a:r>
              <a:rPr lang="en-US" dirty="0">
                <a:latin typeface="Helvetica" pitchFamily="2" charset="0"/>
              </a:rPr>
              <a:t> default-constructor’</a:t>
            </a:r>
            <a:r>
              <a:rPr lang="ru-RU" dirty="0">
                <a:latin typeface="Helvetica" pitchFamily="2" charset="0"/>
              </a:rPr>
              <a:t>а</a:t>
            </a:r>
            <a:r>
              <a:rPr lang="en-US" dirty="0">
                <a:latin typeface="Helvetica" pitchFamily="2" charset="0"/>
              </a:rPr>
              <a:t>.</a:t>
            </a:r>
            <a:endParaRPr lang="ru-RU" dirty="0">
              <a:latin typeface="Helvetica" pitchFamily="2" charset="0"/>
            </a:endParaRPr>
          </a:p>
          <a:p>
            <a:r>
              <a:rPr lang="en-GB" dirty="0">
                <a:latin typeface="Helvetica" pitchFamily="2" charset="0"/>
              </a:rPr>
              <a:t>2) “is not defined as deleted” – </a:t>
            </a:r>
            <a:r>
              <a:rPr lang="ru-RU" dirty="0">
                <a:latin typeface="Helvetica" pitchFamily="2" charset="0"/>
              </a:rPr>
              <a:t>тут прерваться на секунду и сказать</a:t>
            </a:r>
            <a:r>
              <a:rPr lang="en-US" dirty="0">
                <a:latin typeface="Helvetica" pitchFamily="2" charset="0"/>
              </a:rPr>
              <a:t>, </a:t>
            </a:r>
            <a:r>
              <a:rPr lang="ru-RU" dirty="0">
                <a:latin typeface="Helvetica" pitchFamily="2" charset="0"/>
              </a:rPr>
              <a:t>что об этом совсем </a:t>
            </a:r>
            <a:r>
              <a:rPr lang="ru-RU">
                <a:latin typeface="Helvetica" pitchFamily="2" charset="0"/>
              </a:rPr>
              <a:t>скоро поговорим</a:t>
            </a:r>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29</a:t>
            </a:fld>
            <a:endParaRPr lang="en-RU"/>
          </a:p>
        </p:txBody>
      </p:sp>
    </p:spTree>
    <p:extLst>
      <p:ext uri="{BB962C8B-B14F-4D97-AF65-F5344CB8AC3E}">
        <p14:creationId xmlns:p14="http://schemas.microsoft.com/office/powerpoint/2010/main" val="3826873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Helvetica" pitchFamily="2" charset="0"/>
              </a:rPr>
              <a:t>1) </a:t>
            </a:r>
            <a:r>
              <a:rPr lang="ru-RU" dirty="0">
                <a:latin typeface="Helvetica" pitchFamily="2" charset="0"/>
              </a:rPr>
              <a:t>Объяснить</a:t>
            </a:r>
            <a:r>
              <a:rPr lang="en-US" dirty="0">
                <a:latin typeface="Helvetica" pitchFamily="2" charset="0"/>
              </a:rPr>
              <a:t>, </a:t>
            </a:r>
            <a:r>
              <a:rPr lang="ru-RU" dirty="0">
                <a:latin typeface="Helvetica" pitchFamily="2" charset="0"/>
              </a:rPr>
              <a:t>почему на этом слайде именно 2 подзаголовка</a:t>
            </a:r>
            <a:r>
              <a:rPr lang="en-US" dirty="0">
                <a:latin typeface="Helvetica" pitchFamily="2" charset="0"/>
              </a:rPr>
              <a:t>: Declaration </a:t>
            </a:r>
            <a:r>
              <a:rPr lang="ru-RU" dirty="0">
                <a:latin typeface="Helvetica" pitchFamily="2" charset="0"/>
              </a:rPr>
              <a:t>и </a:t>
            </a:r>
            <a:r>
              <a:rPr lang="en-US" dirty="0">
                <a:latin typeface="Helvetica" pitchFamily="2" charset="0"/>
              </a:rPr>
              <a:t>Definition. </a:t>
            </a:r>
            <a:r>
              <a:rPr lang="ru-RU" dirty="0">
                <a:latin typeface="Helvetica" pitchFamily="2" charset="0"/>
              </a:rPr>
              <a:t>Пояснить</a:t>
            </a:r>
            <a:r>
              <a:rPr lang="en-US" dirty="0">
                <a:latin typeface="Helvetica" pitchFamily="2" charset="0"/>
              </a:rPr>
              <a:t>, </a:t>
            </a:r>
            <a:r>
              <a:rPr lang="ru-RU" dirty="0">
                <a:latin typeface="Helvetica" pitchFamily="2" charset="0"/>
              </a:rPr>
              <a:t>что факт генерации</a:t>
            </a:r>
            <a:r>
              <a:rPr lang="en-US" dirty="0">
                <a:latin typeface="Helvetica" pitchFamily="2" charset="0"/>
              </a:rPr>
              <a:t> declaration’</a:t>
            </a:r>
            <a:r>
              <a:rPr lang="ru-RU" dirty="0">
                <a:latin typeface="Helvetica" pitchFamily="2" charset="0"/>
              </a:rPr>
              <a:t>а </a:t>
            </a:r>
            <a:r>
              <a:rPr lang="en-US" dirty="0">
                <a:latin typeface="Helvetica" pitchFamily="2" charset="0"/>
              </a:rPr>
              <a:t>default-constructor’</a:t>
            </a:r>
            <a:r>
              <a:rPr lang="ru-RU" dirty="0">
                <a:latin typeface="Helvetica" pitchFamily="2" charset="0"/>
              </a:rPr>
              <a:t>а компилятором НЕ влечет за собой факт генерации </a:t>
            </a:r>
            <a:r>
              <a:rPr lang="en-US" dirty="0" err="1">
                <a:latin typeface="Helvetica" pitchFamily="2" charset="0"/>
              </a:rPr>
              <a:t>definition’a</a:t>
            </a:r>
            <a:r>
              <a:rPr lang="en-US" dirty="0">
                <a:latin typeface="Helvetica" pitchFamily="2" charset="0"/>
              </a:rPr>
              <a:t> default-constructor’</a:t>
            </a:r>
            <a:r>
              <a:rPr lang="ru-RU" dirty="0">
                <a:latin typeface="Helvetica" pitchFamily="2" charset="0"/>
              </a:rPr>
              <a:t>а</a:t>
            </a:r>
            <a:r>
              <a:rPr lang="en-US" dirty="0">
                <a:latin typeface="Helvetica" pitchFamily="2" charset="0"/>
              </a:rPr>
              <a:t>.</a:t>
            </a:r>
            <a:endParaRPr lang="ru-RU" dirty="0">
              <a:latin typeface="Helvetica" pitchFamily="2" charset="0"/>
            </a:endParaRPr>
          </a:p>
          <a:p>
            <a:r>
              <a:rPr lang="en-GB" dirty="0">
                <a:latin typeface="Helvetica" pitchFamily="2" charset="0"/>
              </a:rPr>
              <a:t>2) “is not defined as deleted” – </a:t>
            </a:r>
            <a:r>
              <a:rPr lang="ru-RU" dirty="0">
                <a:latin typeface="Helvetica" pitchFamily="2" charset="0"/>
              </a:rPr>
              <a:t>тут прерваться на секунду и сказать</a:t>
            </a:r>
            <a:r>
              <a:rPr lang="en-US" dirty="0">
                <a:latin typeface="Helvetica" pitchFamily="2" charset="0"/>
              </a:rPr>
              <a:t>, </a:t>
            </a:r>
            <a:r>
              <a:rPr lang="ru-RU" dirty="0">
                <a:latin typeface="Helvetica" pitchFamily="2" charset="0"/>
              </a:rPr>
              <a:t>что об этом совсем </a:t>
            </a:r>
            <a:r>
              <a:rPr lang="ru-RU">
                <a:latin typeface="Helvetica" pitchFamily="2" charset="0"/>
              </a:rPr>
              <a:t>скоро поговорим</a:t>
            </a:r>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30</a:t>
            </a:fld>
            <a:endParaRPr lang="en-RU"/>
          </a:p>
        </p:txBody>
      </p:sp>
    </p:spTree>
    <p:extLst>
      <p:ext uri="{BB962C8B-B14F-4D97-AF65-F5344CB8AC3E}">
        <p14:creationId xmlns:p14="http://schemas.microsoft.com/office/powerpoint/2010/main" val="3640400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a:t>
            </a:fld>
            <a:endParaRPr lang="en-RU"/>
          </a:p>
        </p:txBody>
      </p:sp>
    </p:spTree>
    <p:extLst>
      <p:ext uri="{BB962C8B-B14F-4D97-AF65-F5344CB8AC3E}">
        <p14:creationId xmlns:p14="http://schemas.microsoft.com/office/powerpoint/2010/main" val="1969640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31</a:t>
            </a:fld>
            <a:endParaRPr lang="en-RU"/>
          </a:p>
        </p:txBody>
      </p:sp>
    </p:spTree>
    <p:extLst>
      <p:ext uri="{BB962C8B-B14F-4D97-AF65-F5344CB8AC3E}">
        <p14:creationId xmlns:p14="http://schemas.microsoft.com/office/powerpoint/2010/main" val="36312713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32</a:t>
            </a:fld>
            <a:endParaRPr lang="en-RU"/>
          </a:p>
        </p:txBody>
      </p:sp>
    </p:spTree>
    <p:extLst>
      <p:ext uri="{BB962C8B-B14F-4D97-AF65-F5344CB8AC3E}">
        <p14:creationId xmlns:p14="http://schemas.microsoft.com/office/powerpoint/2010/main" val="2268829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33</a:t>
            </a:fld>
            <a:endParaRPr lang="en-RU"/>
          </a:p>
        </p:txBody>
      </p:sp>
    </p:spTree>
    <p:extLst>
      <p:ext uri="{BB962C8B-B14F-4D97-AF65-F5344CB8AC3E}">
        <p14:creationId xmlns:p14="http://schemas.microsoft.com/office/powerpoint/2010/main" val="546188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34</a:t>
            </a:fld>
            <a:endParaRPr lang="en-RU"/>
          </a:p>
        </p:txBody>
      </p:sp>
    </p:spTree>
    <p:extLst>
      <p:ext uri="{BB962C8B-B14F-4D97-AF65-F5344CB8AC3E}">
        <p14:creationId xmlns:p14="http://schemas.microsoft.com/office/powerpoint/2010/main" val="626144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35</a:t>
            </a:fld>
            <a:endParaRPr lang="en-RU"/>
          </a:p>
        </p:txBody>
      </p:sp>
    </p:spTree>
    <p:extLst>
      <p:ext uri="{BB962C8B-B14F-4D97-AF65-F5344CB8AC3E}">
        <p14:creationId xmlns:p14="http://schemas.microsoft.com/office/powerpoint/2010/main" val="885877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36</a:t>
            </a:fld>
            <a:endParaRPr lang="en-RU"/>
          </a:p>
        </p:txBody>
      </p:sp>
    </p:spTree>
    <p:extLst>
      <p:ext uri="{BB962C8B-B14F-4D97-AF65-F5344CB8AC3E}">
        <p14:creationId xmlns:p14="http://schemas.microsoft.com/office/powerpoint/2010/main" val="27785123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second case, no extra copy is created! – </a:t>
            </a:r>
            <a:r>
              <a:rPr lang="ru-RU" dirty="0"/>
              <a:t>прояснить этот </a:t>
            </a:r>
            <a:r>
              <a:rPr lang="ru-RU" dirty="0" err="1"/>
              <a:t>моментик</a:t>
            </a:r>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37</a:t>
            </a:fld>
            <a:endParaRPr lang="en-RU"/>
          </a:p>
        </p:txBody>
      </p:sp>
    </p:spTree>
    <p:extLst>
      <p:ext uri="{BB962C8B-B14F-4D97-AF65-F5344CB8AC3E}">
        <p14:creationId xmlns:p14="http://schemas.microsoft.com/office/powerpoint/2010/main" val="474305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38</a:t>
            </a:fld>
            <a:endParaRPr lang="en-RU"/>
          </a:p>
        </p:txBody>
      </p:sp>
    </p:spTree>
    <p:extLst>
      <p:ext uri="{BB962C8B-B14F-4D97-AF65-F5344CB8AC3E}">
        <p14:creationId xmlns:p14="http://schemas.microsoft.com/office/powerpoint/2010/main" val="2639573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39</a:t>
            </a:fld>
            <a:endParaRPr lang="en-RU"/>
          </a:p>
        </p:txBody>
      </p:sp>
    </p:spTree>
    <p:extLst>
      <p:ext uri="{BB962C8B-B14F-4D97-AF65-F5344CB8AC3E}">
        <p14:creationId xmlns:p14="http://schemas.microsoft.com/office/powerpoint/2010/main" val="1772341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40</a:t>
            </a:fld>
            <a:endParaRPr lang="en-RU"/>
          </a:p>
        </p:txBody>
      </p:sp>
    </p:spTree>
    <p:extLst>
      <p:ext uri="{BB962C8B-B14F-4D97-AF65-F5344CB8AC3E}">
        <p14:creationId xmlns:p14="http://schemas.microsoft.com/office/powerpoint/2010/main" val="3619124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a:t>
            </a:fld>
            <a:endParaRPr lang="en-RU"/>
          </a:p>
        </p:txBody>
      </p:sp>
    </p:spTree>
    <p:extLst>
      <p:ext uri="{BB962C8B-B14F-4D97-AF65-F5344CB8AC3E}">
        <p14:creationId xmlns:p14="http://schemas.microsoft.com/office/powerpoint/2010/main" val="3500588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41</a:t>
            </a:fld>
            <a:endParaRPr lang="en-RU"/>
          </a:p>
        </p:txBody>
      </p:sp>
    </p:spTree>
    <p:extLst>
      <p:ext uri="{BB962C8B-B14F-4D97-AF65-F5344CB8AC3E}">
        <p14:creationId xmlns:p14="http://schemas.microsoft.com/office/powerpoint/2010/main" val="2507749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42</a:t>
            </a:fld>
            <a:endParaRPr lang="en-RU"/>
          </a:p>
        </p:txBody>
      </p:sp>
    </p:spTree>
    <p:extLst>
      <p:ext uri="{BB962C8B-B14F-4D97-AF65-F5344CB8AC3E}">
        <p14:creationId xmlns:p14="http://schemas.microsoft.com/office/powerpoint/2010/main" val="1868177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43</a:t>
            </a:fld>
            <a:endParaRPr lang="en-RU"/>
          </a:p>
        </p:txBody>
      </p:sp>
    </p:spTree>
    <p:extLst>
      <p:ext uri="{BB962C8B-B14F-4D97-AF65-F5344CB8AC3E}">
        <p14:creationId xmlns:p14="http://schemas.microsoft.com/office/powerpoint/2010/main" val="28814735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44</a:t>
            </a:fld>
            <a:endParaRPr lang="en-RU"/>
          </a:p>
        </p:txBody>
      </p:sp>
    </p:spTree>
    <p:extLst>
      <p:ext uri="{BB962C8B-B14F-4D97-AF65-F5344CB8AC3E}">
        <p14:creationId xmlns:p14="http://schemas.microsoft.com/office/powerpoint/2010/main" val="3387595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45</a:t>
            </a:fld>
            <a:endParaRPr lang="en-RU"/>
          </a:p>
        </p:txBody>
      </p:sp>
    </p:spTree>
    <p:extLst>
      <p:ext uri="{BB962C8B-B14F-4D97-AF65-F5344CB8AC3E}">
        <p14:creationId xmlns:p14="http://schemas.microsoft.com/office/powerpoint/2010/main" val="230404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46</a:t>
            </a:fld>
            <a:endParaRPr lang="en-RU"/>
          </a:p>
        </p:txBody>
      </p:sp>
    </p:spTree>
    <p:extLst>
      <p:ext uri="{BB962C8B-B14F-4D97-AF65-F5344CB8AC3E}">
        <p14:creationId xmlns:p14="http://schemas.microsoft.com/office/powerpoint/2010/main" val="23906933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47</a:t>
            </a:fld>
            <a:endParaRPr lang="en-RU"/>
          </a:p>
        </p:txBody>
      </p:sp>
    </p:spTree>
    <p:extLst>
      <p:ext uri="{BB962C8B-B14F-4D97-AF65-F5344CB8AC3E}">
        <p14:creationId xmlns:p14="http://schemas.microsoft.com/office/powerpoint/2010/main" val="3515012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48</a:t>
            </a:fld>
            <a:endParaRPr lang="en-RU"/>
          </a:p>
        </p:txBody>
      </p:sp>
    </p:spTree>
    <p:extLst>
      <p:ext uri="{BB962C8B-B14F-4D97-AF65-F5344CB8AC3E}">
        <p14:creationId xmlns:p14="http://schemas.microsoft.com/office/powerpoint/2010/main" val="17723413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49</a:t>
            </a:fld>
            <a:endParaRPr lang="en-RU"/>
          </a:p>
        </p:txBody>
      </p:sp>
    </p:spTree>
    <p:extLst>
      <p:ext uri="{BB962C8B-B14F-4D97-AF65-F5344CB8AC3E}">
        <p14:creationId xmlns:p14="http://schemas.microsoft.com/office/powerpoint/2010/main" val="35589689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50</a:t>
            </a:fld>
            <a:endParaRPr lang="en-RU"/>
          </a:p>
        </p:txBody>
      </p:sp>
    </p:spTree>
    <p:extLst>
      <p:ext uri="{BB962C8B-B14F-4D97-AF65-F5344CB8AC3E}">
        <p14:creationId xmlns:p14="http://schemas.microsoft.com/office/powerpoint/2010/main" val="3619124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a:t>
            </a:fld>
            <a:endParaRPr lang="en-RU"/>
          </a:p>
        </p:txBody>
      </p:sp>
    </p:spTree>
    <p:extLst>
      <p:ext uri="{BB962C8B-B14F-4D97-AF65-F5344CB8AC3E}">
        <p14:creationId xmlns:p14="http://schemas.microsoft.com/office/powerpoint/2010/main" val="36139601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51</a:t>
            </a:fld>
            <a:endParaRPr lang="en-RU"/>
          </a:p>
        </p:txBody>
      </p:sp>
    </p:spTree>
    <p:extLst>
      <p:ext uri="{BB962C8B-B14F-4D97-AF65-F5344CB8AC3E}">
        <p14:creationId xmlns:p14="http://schemas.microsoft.com/office/powerpoint/2010/main" val="1984670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52</a:t>
            </a:fld>
            <a:endParaRPr lang="en-RU"/>
          </a:p>
        </p:txBody>
      </p:sp>
    </p:spTree>
    <p:extLst>
      <p:ext uri="{BB962C8B-B14F-4D97-AF65-F5344CB8AC3E}">
        <p14:creationId xmlns:p14="http://schemas.microsoft.com/office/powerpoint/2010/main" val="1567723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53</a:t>
            </a:fld>
            <a:endParaRPr lang="en-RU"/>
          </a:p>
        </p:txBody>
      </p:sp>
    </p:spTree>
    <p:extLst>
      <p:ext uri="{BB962C8B-B14F-4D97-AF65-F5344CB8AC3E}">
        <p14:creationId xmlns:p14="http://schemas.microsoft.com/office/powerpoint/2010/main" val="34139962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54</a:t>
            </a:fld>
            <a:endParaRPr lang="en-RU"/>
          </a:p>
        </p:txBody>
      </p:sp>
    </p:spTree>
    <p:extLst>
      <p:ext uri="{BB962C8B-B14F-4D97-AF65-F5344CB8AC3E}">
        <p14:creationId xmlns:p14="http://schemas.microsoft.com/office/powerpoint/2010/main" val="17831800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55</a:t>
            </a:fld>
            <a:endParaRPr lang="en-RU"/>
          </a:p>
        </p:txBody>
      </p:sp>
    </p:spTree>
    <p:extLst>
      <p:ext uri="{BB962C8B-B14F-4D97-AF65-F5344CB8AC3E}">
        <p14:creationId xmlns:p14="http://schemas.microsoft.com/office/powerpoint/2010/main" val="38349078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56</a:t>
            </a:fld>
            <a:endParaRPr lang="en-RU"/>
          </a:p>
        </p:txBody>
      </p:sp>
    </p:spTree>
    <p:extLst>
      <p:ext uri="{BB962C8B-B14F-4D97-AF65-F5344CB8AC3E}">
        <p14:creationId xmlns:p14="http://schemas.microsoft.com/office/powerpoint/2010/main" val="362301280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57</a:t>
            </a:fld>
            <a:endParaRPr lang="en-RU"/>
          </a:p>
        </p:txBody>
      </p:sp>
    </p:spTree>
    <p:extLst>
      <p:ext uri="{BB962C8B-B14F-4D97-AF65-F5344CB8AC3E}">
        <p14:creationId xmlns:p14="http://schemas.microsoft.com/office/powerpoint/2010/main" val="20387130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58</a:t>
            </a:fld>
            <a:endParaRPr lang="en-RU"/>
          </a:p>
        </p:txBody>
      </p:sp>
    </p:spTree>
    <p:extLst>
      <p:ext uri="{BB962C8B-B14F-4D97-AF65-F5344CB8AC3E}">
        <p14:creationId xmlns:p14="http://schemas.microsoft.com/office/powerpoint/2010/main" val="34747031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59</a:t>
            </a:fld>
            <a:endParaRPr lang="en-RU"/>
          </a:p>
        </p:txBody>
      </p:sp>
    </p:spTree>
    <p:extLst>
      <p:ext uri="{BB962C8B-B14F-4D97-AF65-F5344CB8AC3E}">
        <p14:creationId xmlns:p14="http://schemas.microsoft.com/office/powerpoint/2010/main" val="4037593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60</a:t>
            </a:fld>
            <a:endParaRPr lang="en-RU"/>
          </a:p>
        </p:txBody>
      </p:sp>
    </p:spTree>
    <p:extLst>
      <p:ext uri="{BB962C8B-B14F-4D97-AF65-F5344CB8AC3E}">
        <p14:creationId xmlns:p14="http://schemas.microsoft.com/office/powerpoint/2010/main" val="797655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a:t>
            </a:fld>
            <a:endParaRPr lang="en-RU"/>
          </a:p>
        </p:txBody>
      </p:sp>
    </p:spTree>
    <p:extLst>
      <p:ext uri="{BB962C8B-B14F-4D97-AF65-F5344CB8AC3E}">
        <p14:creationId xmlns:p14="http://schemas.microsoft.com/office/powerpoint/2010/main" val="18127303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61</a:t>
            </a:fld>
            <a:endParaRPr lang="en-RU"/>
          </a:p>
        </p:txBody>
      </p:sp>
    </p:spTree>
    <p:extLst>
      <p:ext uri="{BB962C8B-B14F-4D97-AF65-F5344CB8AC3E}">
        <p14:creationId xmlns:p14="http://schemas.microsoft.com/office/powerpoint/2010/main" val="7782262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62</a:t>
            </a:fld>
            <a:endParaRPr lang="en-RU"/>
          </a:p>
        </p:txBody>
      </p:sp>
    </p:spTree>
    <p:extLst>
      <p:ext uri="{BB962C8B-B14F-4D97-AF65-F5344CB8AC3E}">
        <p14:creationId xmlns:p14="http://schemas.microsoft.com/office/powerpoint/2010/main" val="12017316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63</a:t>
            </a:fld>
            <a:endParaRPr lang="en-RU"/>
          </a:p>
        </p:txBody>
      </p:sp>
    </p:spTree>
    <p:extLst>
      <p:ext uri="{BB962C8B-B14F-4D97-AF65-F5344CB8AC3E}">
        <p14:creationId xmlns:p14="http://schemas.microsoft.com/office/powerpoint/2010/main" val="16677068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64</a:t>
            </a:fld>
            <a:endParaRPr lang="en-RU"/>
          </a:p>
        </p:txBody>
      </p:sp>
    </p:spTree>
    <p:extLst>
      <p:ext uri="{BB962C8B-B14F-4D97-AF65-F5344CB8AC3E}">
        <p14:creationId xmlns:p14="http://schemas.microsoft.com/office/powerpoint/2010/main" val="7008750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65</a:t>
            </a:fld>
            <a:endParaRPr lang="en-RU"/>
          </a:p>
        </p:txBody>
      </p:sp>
    </p:spTree>
    <p:extLst>
      <p:ext uri="{BB962C8B-B14F-4D97-AF65-F5344CB8AC3E}">
        <p14:creationId xmlns:p14="http://schemas.microsoft.com/office/powerpoint/2010/main" val="2565070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66</a:t>
            </a:fld>
            <a:endParaRPr lang="en-RU"/>
          </a:p>
        </p:txBody>
      </p:sp>
    </p:spTree>
    <p:extLst>
      <p:ext uri="{BB962C8B-B14F-4D97-AF65-F5344CB8AC3E}">
        <p14:creationId xmlns:p14="http://schemas.microsoft.com/office/powerpoint/2010/main" val="11486879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67</a:t>
            </a:fld>
            <a:endParaRPr lang="en-RU"/>
          </a:p>
        </p:txBody>
      </p:sp>
    </p:spTree>
    <p:extLst>
      <p:ext uri="{BB962C8B-B14F-4D97-AF65-F5344CB8AC3E}">
        <p14:creationId xmlns:p14="http://schemas.microsoft.com/office/powerpoint/2010/main" val="30859681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68</a:t>
            </a:fld>
            <a:endParaRPr lang="en-RU"/>
          </a:p>
        </p:txBody>
      </p:sp>
    </p:spTree>
    <p:extLst>
      <p:ext uri="{BB962C8B-B14F-4D97-AF65-F5344CB8AC3E}">
        <p14:creationId xmlns:p14="http://schemas.microsoft.com/office/powerpoint/2010/main" val="17052581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69</a:t>
            </a:fld>
            <a:endParaRPr lang="en-RU"/>
          </a:p>
        </p:txBody>
      </p:sp>
    </p:spTree>
    <p:extLst>
      <p:ext uri="{BB962C8B-B14F-4D97-AF65-F5344CB8AC3E}">
        <p14:creationId xmlns:p14="http://schemas.microsoft.com/office/powerpoint/2010/main" val="15505906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70</a:t>
            </a:fld>
            <a:endParaRPr lang="en-RU"/>
          </a:p>
        </p:txBody>
      </p:sp>
    </p:spTree>
    <p:extLst>
      <p:ext uri="{BB962C8B-B14F-4D97-AF65-F5344CB8AC3E}">
        <p14:creationId xmlns:p14="http://schemas.microsoft.com/office/powerpoint/2010/main" val="3247116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a:t>
            </a:fld>
            <a:endParaRPr lang="en-RU"/>
          </a:p>
        </p:txBody>
      </p:sp>
    </p:spTree>
    <p:extLst>
      <p:ext uri="{BB962C8B-B14F-4D97-AF65-F5344CB8AC3E}">
        <p14:creationId xmlns:p14="http://schemas.microsoft.com/office/powerpoint/2010/main" val="28118950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71</a:t>
            </a:fld>
            <a:endParaRPr lang="en-RU"/>
          </a:p>
        </p:txBody>
      </p:sp>
    </p:spTree>
    <p:extLst>
      <p:ext uri="{BB962C8B-B14F-4D97-AF65-F5344CB8AC3E}">
        <p14:creationId xmlns:p14="http://schemas.microsoft.com/office/powerpoint/2010/main" val="256773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72</a:t>
            </a:fld>
            <a:endParaRPr lang="en-RU"/>
          </a:p>
        </p:txBody>
      </p:sp>
    </p:spTree>
    <p:extLst>
      <p:ext uri="{BB962C8B-B14F-4D97-AF65-F5344CB8AC3E}">
        <p14:creationId xmlns:p14="http://schemas.microsoft.com/office/powerpoint/2010/main" val="61207922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73</a:t>
            </a:fld>
            <a:endParaRPr lang="en-RU"/>
          </a:p>
        </p:txBody>
      </p:sp>
    </p:spTree>
    <p:extLst>
      <p:ext uri="{BB962C8B-B14F-4D97-AF65-F5344CB8AC3E}">
        <p14:creationId xmlns:p14="http://schemas.microsoft.com/office/powerpoint/2010/main" val="17357003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74</a:t>
            </a:fld>
            <a:endParaRPr lang="en-RU"/>
          </a:p>
        </p:txBody>
      </p:sp>
    </p:spTree>
    <p:extLst>
      <p:ext uri="{BB962C8B-B14F-4D97-AF65-F5344CB8AC3E}">
        <p14:creationId xmlns:p14="http://schemas.microsoft.com/office/powerpoint/2010/main" val="180095218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75</a:t>
            </a:fld>
            <a:endParaRPr lang="en-RU"/>
          </a:p>
        </p:txBody>
      </p:sp>
    </p:spTree>
    <p:extLst>
      <p:ext uri="{BB962C8B-B14F-4D97-AF65-F5344CB8AC3E}">
        <p14:creationId xmlns:p14="http://schemas.microsoft.com/office/powerpoint/2010/main" val="20490683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76</a:t>
            </a:fld>
            <a:endParaRPr lang="en-RU"/>
          </a:p>
        </p:txBody>
      </p:sp>
    </p:spTree>
    <p:extLst>
      <p:ext uri="{BB962C8B-B14F-4D97-AF65-F5344CB8AC3E}">
        <p14:creationId xmlns:p14="http://schemas.microsoft.com/office/powerpoint/2010/main" val="30323903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77</a:t>
            </a:fld>
            <a:endParaRPr lang="en-RU"/>
          </a:p>
        </p:txBody>
      </p:sp>
    </p:spTree>
    <p:extLst>
      <p:ext uri="{BB962C8B-B14F-4D97-AF65-F5344CB8AC3E}">
        <p14:creationId xmlns:p14="http://schemas.microsoft.com/office/powerpoint/2010/main" val="683439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78</a:t>
            </a:fld>
            <a:endParaRPr lang="en-RU"/>
          </a:p>
        </p:txBody>
      </p:sp>
    </p:spTree>
    <p:extLst>
      <p:ext uri="{BB962C8B-B14F-4D97-AF65-F5344CB8AC3E}">
        <p14:creationId xmlns:p14="http://schemas.microsoft.com/office/powerpoint/2010/main" val="239069339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79</a:t>
            </a:fld>
            <a:endParaRPr lang="en-RU"/>
          </a:p>
        </p:txBody>
      </p:sp>
    </p:spTree>
    <p:extLst>
      <p:ext uri="{BB962C8B-B14F-4D97-AF65-F5344CB8AC3E}">
        <p14:creationId xmlns:p14="http://schemas.microsoft.com/office/powerpoint/2010/main" val="17905544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80</a:t>
            </a:fld>
            <a:endParaRPr lang="en-RU"/>
          </a:p>
        </p:txBody>
      </p:sp>
    </p:spTree>
    <p:extLst>
      <p:ext uri="{BB962C8B-B14F-4D97-AF65-F5344CB8AC3E}">
        <p14:creationId xmlns:p14="http://schemas.microsoft.com/office/powerpoint/2010/main" val="156894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a:t>
            </a:fld>
            <a:endParaRPr lang="en-RU"/>
          </a:p>
        </p:txBody>
      </p:sp>
    </p:spTree>
    <p:extLst>
      <p:ext uri="{BB962C8B-B14F-4D97-AF65-F5344CB8AC3E}">
        <p14:creationId xmlns:p14="http://schemas.microsoft.com/office/powerpoint/2010/main" val="6928326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81</a:t>
            </a:fld>
            <a:endParaRPr lang="en-RU"/>
          </a:p>
        </p:txBody>
      </p:sp>
    </p:spTree>
    <p:extLst>
      <p:ext uri="{BB962C8B-B14F-4D97-AF65-F5344CB8AC3E}">
        <p14:creationId xmlns:p14="http://schemas.microsoft.com/office/powerpoint/2010/main" val="50928632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82</a:t>
            </a:fld>
            <a:endParaRPr lang="en-RU"/>
          </a:p>
        </p:txBody>
      </p:sp>
    </p:spTree>
    <p:extLst>
      <p:ext uri="{BB962C8B-B14F-4D97-AF65-F5344CB8AC3E}">
        <p14:creationId xmlns:p14="http://schemas.microsoft.com/office/powerpoint/2010/main" val="12062434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83</a:t>
            </a:fld>
            <a:endParaRPr lang="en-RU"/>
          </a:p>
        </p:txBody>
      </p:sp>
    </p:spTree>
    <p:extLst>
      <p:ext uri="{BB962C8B-B14F-4D97-AF65-F5344CB8AC3E}">
        <p14:creationId xmlns:p14="http://schemas.microsoft.com/office/powerpoint/2010/main" val="384091604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84</a:t>
            </a:fld>
            <a:endParaRPr lang="en-RU"/>
          </a:p>
        </p:txBody>
      </p:sp>
    </p:spTree>
    <p:extLst>
      <p:ext uri="{BB962C8B-B14F-4D97-AF65-F5344CB8AC3E}">
        <p14:creationId xmlns:p14="http://schemas.microsoft.com/office/powerpoint/2010/main" val="13499931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85</a:t>
            </a:fld>
            <a:endParaRPr lang="en-RU"/>
          </a:p>
        </p:txBody>
      </p:sp>
    </p:spTree>
    <p:extLst>
      <p:ext uri="{BB962C8B-B14F-4D97-AF65-F5344CB8AC3E}">
        <p14:creationId xmlns:p14="http://schemas.microsoft.com/office/powerpoint/2010/main" val="234784136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86</a:t>
            </a:fld>
            <a:endParaRPr lang="en-RU"/>
          </a:p>
        </p:txBody>
      </p:sp>
    </p:spTree>
    <p:extLst>
      <p:ext uri="{BB962C8B-B14F-4D97-AF65-F5344CB8AC3E}">
        <p14:creationId xmlns:p14="http://schemas.microsoft.com/office/powerpoint/2010/main" val="27088971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87</a:t>
            </a:fld>
            <a:endParaRPr lang="en-RU"/>
          </a:p>
        </p:txBody>
      </p:sp>
    </p:spTree>
    <p:extLst>
      <p:ext uri="{BB962C8B-B14F-4D97-AF65-F5344CB8AC3E}">
        <p14:creationId xmlns:p14="http://schemas.microsoft.com/office/powerpoint/2010/main" val="38236081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88</a:t>
            </a:fld>
            <a:endParaRPr lang="en-RU"/>
          </a:p>
        </p:txBody>
      </p:sp>
    </p:spTree>
    <p:extLst>
      <p:ext uri="{BB962C8B-B14F-4D97-AF65-F5344CB8AC3E}">
        <p14:creationId xmlns:p14="http://schemas.microsoft.com/office/powerpoint/2010/main" val="35326467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89</a:t>
            </a:fld>
            <a:endParaRPr lang="en-RU"/>
          </a:p>
        </p:txBody>
      </p:sp>
    </p:spTree>
    <p:extLst>
      <p:ext uri="{BB962C8B-B14F-4D97-AF65-F5344CB8AC3E}">
        <p14:creationId xmlns:p14="http://schemas.microsoft.com/office/powerpoint/2010/main" val="361912481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90</a:t>
            </a:fld>
            <a:endParaRPr lang="en-RU"/>
          </a:p>
        </p:txBody>
      </p:sp>
    </p:spTree>
    <p:extLst>
      <p:ext uri="{BB962C8B-B14F-4D97-AF65-F5344CB8AC3E}">
        <p14:creationId xmlns:p14="http://schemas.microsoft.com/office/powerpoint/2010/main" val="198467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10</a:t>
            </a:fld>
            <a:endParaRPr lang="en-RU"/>
          </a:p>
        </p:txBody>
      </p:sp>
    </p:spTree>
    <p:extLst>
      <p:ext uri="{BB962C8B-B14F-4D97-AF65-F5344CB8AC3E}">
        <p14:creationId xmlns:p14="http://schemas.microsoft.com/office/powerpoint/2010/main" val="299177510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91</a:t>
            </a:fld>
            <a:endParaRPr lang="en-RU"/>
          </a:p>
        </p:txBody>
      </p:sp>
    </p:spTree>
    <p:extLst>
      <p:ext uri="{BB962C8B-B14F-4D97-AF65-F5344CB8AC3E}">
        <p14:creationId xmlns:p14="http://schemas.microsoft.com/office/powerpoint/2010/main" val="214695179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92</a:t>
            </a:fld>
            <a:endParaRPr lang="en-RU"/>
          </a:p>
        </p:txBody>
      </p:sp>
    </p:spTree>
    <p:extLst>
      <p:ext uri="{BB962C8B-B14F-4D97-AF65-F5344CB8AC3E}">
        <p14:creationId xmlns:p14="http://schemas.microsoft.com/office/powerpoint/2010/main" val="2505670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93</a:t>
            </a:fld>
            <a:endParaRPr lang="en-RU"/>
          </a:p>
        </p:txBody>
      </p:sp>
    </p:spTree>
    <p:extLst>
      <p:ext uri="{BB962C8B-B14F-4D97-AF65-F5344CB8AC3E}">
        <p14:creationId xmlns:p14="http://schemas.microsoft.com/office/powerpoint/2010/main" val="266410050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94</a:t>
            </a:fld>
            <a:endParaRPr lang="en-RU"/>
          </a:p>
        </p:txBody>
      </p:sp>
    </p:spTree>
    <p:extLst>
      <p:ext uri="{BB962C8B-B14F-4D97-AF65-F5344CB8AC3E}">
        <p14:creationId xmlns:p14="http://schemas.microsoft.com/office/powerpoint/2010/main" val="40890557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95</a:t>
            </a:fld>
            <a:endParaRPr lang="en-RU"/>
          </a:p>
        </p:txBody>
      </p:sp>
    </p:spTree>
    <p:extLst>
      <p:ext uri="{BB962C8B-B14F-4D97-AF65-F5344CB8AC3E}">
        <p14:creationId xmlns:p14="http://schemas.microsoft.com/office/powerpoint/2010/main" val="41567626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96</a:t>
            </a:fld>
            <a:endParaRPr lang="en-RU"/>
          </a:p>
        </p:txBody>
      </p:sp>
    </p:spTree>
    <p:extLst>
      <p:ext uri="{BB962C8B-B14F-4D97-AF65-F5344CB8AC3E}">
        <p14:creationId xmlns:p14="http://schemas.microsoft.com/office/powerpoint/2010/main" val="36589641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97</a:t>
            </a:fld>
            <a:endParaRPr lang="en-RU"/>
          </a:p>
        </p:txBody>
      </p:sp>
    </p:spTree>
    <p:extLst>
      <p:ext uri="{BB962C8B-B14F-4D97-AF65-F5344CB8AC3E}">
        <p14:creationId xmlns:p14="http://schemas.microsoft.com/office/powerpoint/2010/main" val="14286509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98</a:t>
            </a:fld>
            <a:endParaRPr lang="en-RU"/>
          </a:p>
        </p:txBody>
      </p:sp>
    </p:spTree>
    <p:extLst>
      <p:ext uri="{BB962C8B-B14F-4D97-AF65-F5344CB8AC3E}">
        <p14:creationId xmlns:p14="http://schemas.microsoft.com/office/powerpoint/2010/main" val="34942520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99</a:t>
            </a:fld>
            <a:endParaRPr lang="en-RU"/>
          </a:p>
        </p:txBody>
      </p:sp>
    </p:spTree>
    <p:extLst>
      <p:ext uri="{BB962C8B-B14F-4D97-AF65-F5344CB8AC3E}">
        <p14:creationId xmlns:p14="http://schemas.microsoft.com/office/powerpoint/2010/main" val="27669926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Helvetica" pitchFamily="2" charset="0"/>
            </a:endParaRPr>
          </a:p>
        </p:txBody>
      </p:sp>
      <p:sp>
        <p:nvSpPr>
          <p:cNvPr id="4" name="Slide Number Placeholder 3"/>
          <p:cNvSpPr>
            <a:spLocks noGrp="1"/>
          </p:cNvSpPr>
          <p:nvPr>
            <p:ph type="sldNum" sz="quarter" idx="5"/>
          </p:nvPr>
        </p:nvSpPr>
        <p:spPr/>
        <p:txBody>
          <a:bodyPr/>
          <a:lstStyle/>
          <a:p>
            <a:fld id="{45EAD37F-4CAA-4C4E-B967-8FF85B62072E}" type="slidenum">
              <a:rPr lang="en-RU" smtClean="0"/>
              <a:t>100</a:t>
            </a:fld>
            <a:endParaRPr lang="en-RU"/>
          </a:p>
        </p:txBody>
      </p:sp>
    </p:spTree>
    <p:extLst>
      <p:ext uri="{BB962C8B-B14F-4D97-AF65-F5344CB8AC3E}">
        <p14:creationId xmlns:p14="http://schemas.microsoft.com/office/powerpoint/2010/main" val="3345192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лист">
    <p:spTree>
      <p:nvGrpSpPr>
        <p:cNvPr id="1" name=""/>
        <p:cNvGrpSpPr/>
        <p:nvPr/>
      </p:nvGrpSpPr>
      <p:grpSpPr>
        <a:xfrm>
          <a:off x="0" y="0"/>
          <a:ext cx="0" cy="0"/>
          <a:chOff x="0" y="0"/>
          <a:chExt cx="0" cy="0"/>
        </a:xfrm>
      </p:grpSpPr>
      <p:sp>
        <p:nvSpPr>
          <p:cNvPr id="20" name="Текст 19">
            <a:extLst>
              <a:ext uri="{FF2B5EF4-FFF2-40B4-BE49-F238E27FC236}">
                <a16:creationId xmlns:a16="http://schemas.microsoft.com/office/drawing/2014/main" id="{026323EB-CB20-F940-B194-DF913FF6C0A7}"/>
              </a:ext>
            </a:extLst>
          </p:cNvPr>
          <p:cNvSpPr>
            <a:spLocks noGrp="1"/>
          </p:cNvSpPr>
          <p:nvPr>
            <p:ph type="body" sz="quarter" idx="10" hasCustomPrompt="1"/>
          </p:nvPr>
        </p:nvSpPr>
        <p:spPr>
          <a:xfrm>
            <a:off x="544424" y="3100913"/>
            <a:ext cx="10302749" cy="3073728"/>
          </a:xfrm>
          <a:prstGeom prst="rect">
            <a:avLst/>
          </a:prstGeom>
        </p:spPr>
        <p:txBody>
          <a:bodyPr/>
          <a:lstStyle>
            <a:lvl1pPr marL="0" indent="0">
              <a:buNone/>
              <a:defRPr sz="3600" baseline="0">
                <a:solidFill>
                  <a:schemeClr val="accent4"/>
                </a:solidFill>
                <a:latin typeface="Helvetica" pitchFamily="2" charset="0"/>
              </a:defRPr>
            </a:lvl1pPr>
          </a:lstStyle>
          <a:p>
            <a:pPr lvl="0"/>
            <a:r>
              <a:rPr lang="ru-RU" dirty="0"/>
              <a:t>Название лекции</a:t>
            </a:r>
          </a:p>
          <a:p>
            <a:pPr lvl="0"/>
            <a:r>
              <a:rPr lang="ru-RU" dirty="0"/>
              <a:t>Программирование на языке </a:t>
            </a:r>
            <a:r>
              <a:rPr lang="en-US" dirty="0"/>
              <a:t>Java</a:t>
            </a:r>
          </a:p>
          <a:p>
            <a:pPr lvl="0"/>
            <a:r>
              <a:rPr lang="ru-RU" dirty="0"/>
              <a:t>Имя лектора</a:t>
            </a:r>
          </a:p>
          <a:p>
            <a:pPr lvl="0"/>
            <a:r>
              <a:rPr lang="ru-RU" dirty="0"/>
              <a:t>Название курса</a:t>
            </a:r>
          </a:p>
        </p:txBody>
      </p:sp>
      <p:pic>
        <p:nvPicPr>
          <p:cNvPr id="18" name="Рисунок 720">
            <a:extLst>
              <a:ext uri="{FF2B5EF4-FFF2-40B4-BE49-F238E27FC236}">
                <a16:creationId xmlns:a16="http://schemas.microsoft.com/office/drawing/2014/main" id="{DEA648B1-C859-D94A-A6A1-43602DAEA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2238" y="4938293"/>
            <a:ext cx="3039763" cy="1918888"/>
          </a:xfrm>
          <a:prstGeom prst="rect">
            <a:avLst/>
          </a:prstGeom>
          <a:ln w="12700">
            <a:miter lim="400000"/>
          </a:ln>
        </p:spPr>
      </p:pic>
      <p:pic>
        <p:nvPicPr>
          <p:cNvPr id="1028" name="Picture 4" descr="Фирменный стиль, логотипы и шаблоны НИУ ВШЭ – О Вышке – Национальный  исследовательский университет «Высшая школа экономики»">
            <a:extLst>
              <a:ext uri="{FF2B5EF4-FFF2-40B4-BE49-F238E27FC236}">
                <a16:creationId xmlns:a16="http://schemas.microsoft.com/office/drawing/2014/main" id="{E3C6C220-9B16-A149-878A-0907C03ECDC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4424" y="683359"/>
            <a:ext cx="9502346" cy="114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865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лайд №1.1 Стандартный">
    <p:spTree>
      <p:nvGrpSpPr>
        <p:cNvPr id="1" name=""/>
        <p:cNvGrpSpPr/>
        <p:nvPr/>
      </p:nvGrpSpPr>
      <p:grpSpPr>
        <a:xfrm>
          <a:off x="0" y="0"/>
          <a:ext cx="0" cy="0"/>
          <a:chOff x="0" y="0"/>
          <a:chExt cx="0" cy="0"/>
        </a:xfrm>
      </p:grpSpPr>
      <p:pic>
        <p:nvPicPr>
          <p:cNvPr id="9" name="Рисунок 43">
            <a:extLst>
              <a:ext uri="{FF2B5EF4-FFF2-40B4-BE49-F238E27FC236}">
                <a16:creationId xmlns:a16="http://schemas.microsoft.com/office/drawing/2014/main" id="{31DA519A-B518-FF4B-8FB1-2672058A6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 y="280852"/>
            <a:ext cx="770023" cy="770023"/>
          </a:xfrm>
          <a:prstGeom prst="rect">
            <a:avLst/>
          </a:prstGeom>
          <a:ln w="12700">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19188" y="1052512"/>
            <a:ext cx="3420001" cy="0"/>
          </a:xfrm>
          <a:prstGeom prst="line">
            <a:avLst/>
          </a:prstGeom>
          <a:noFill/>
          <a:ln w="76200" cap="flat">
            <a:solidFill>
              <a:srgbClr val="015DAC"/>
            </a:solidFill>
            <a:prstDash val="solid"/>
            <a:miter lim="800000"/>
          </a:ln>
          <a:effectLst/>
        </p:spPr>
        <p:txBody>
          <a:bodyPr wrap="square" lIns="45719" tIns="45719" rIns="45719" bIns="45719" numCol="1" anchor="t">
            <a:noAutofit/>
          </a:bodyPr>
          <a:lstStyle/>
          <a:p>
            <a:endParaRPr dirty="0"/>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4"/>
            <a:ext cx="9726295" cy="548746"/>
          </a:xfrm>
          <a:prstGeom prst="rect">
            <a:avLst/>
          </a:prstGeom>
        </p:spPr>
        <p:txBody>
          <a:bodyPr>
            <a:normAutofit/>
          </a:bodyPr>
          <a:lstStyle>
            <a:lvl1pPr marL="0" indent="0">
              <a:buNone/>
              <a:defRPr sz="4000">
                <a:solidFill>
                  <a:schemeClr val="accent4"/>
                </a:solidFill>
                <a:latin typeface="Helvetica" pitchFamily="2" charset="0"/>
              </a:defRPr>
            </a:lvl1pPr>
          </a:lstStyle>
          <a:p>
            <a:pPr lvl="0"/>
            <a:r>
              <a:rPr lang="ru-RU" dirty="0"/>
              <a:t>Заголовок</a:t>
            </a:r>
          </a:p>
        </p:txBody>
      </p:sp>
    </p:spTree>
    <p:extLst>
      <p:ext uri="{BB962C8B-B14F-4D97-AF65-F5344CB8AC3E}">
        <p14:creationId xmlns:p14="http://schemas.microsoft.com/office/powerpoint/2010/main" val="3377593024"/>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hueOff val="-10800000"/>
            <a:satOff val="-100001"/>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73562"/>
      </p:ext>
    </p:extLst>
  </p:cSld>
  <p:clrMap bg1="lt1" tx1="dk1" bg2="lt2" tx2="dk2" accent1="accent1" accent2="accent2" accent3="accent3" accent4="accent4" accent5="accent5" accent6="accent6" hlink="hlink" folHlink="folHlink"/>
  <p:sldLayoutIdLst>
    <p:sldLayoutId id="2147483697" r:id="rId1"/>
    <p:sldLayoutId id="2147483698" r:id="rId2"/>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0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pastebin.com/qK67HHZb"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hyperlink" Target="https://pastebin.com/7yfavCKc" TargetMode="External"/><Relationship Id="rId4" Type="http://schemas.openxmlformats.org/officeDocument/2006/relationships/hyperlink" Target="https://pastebin.com/HrHaVeYi"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pastebin.com/xM7KDEVm"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10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1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1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49.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1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12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12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160.png"/><Relationship Id="rId4" Type="http://schemas.openxmlformats.org/officeDocument/2006/relationships/image" Target="../media/image159.png"/></Relationships>
</file>

<file path=ppt/slides/_rels/slide12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hyperlink" Target="https://en.cppreference.com/w/cpp/language/member_function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en.cppreference.com/w/cpp/language/lifetim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hyperlink" Target="https://pastebin.com/ZL3cQjz8"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NULL"/></Relationships>
</file>

<file path=ppt/slides/_rels/slide7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pastebin.com/ksVAxATb"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hyperlink" Target="https://pastebin.com/4AuzH5wr" TargetMode="External"/><Relationship Id="rId3" Type="http://schemas.openxmlformats.org/officeDocument/2006/relationships/hyperlink" Target="https://pastebin.com/ATrFARGm" TargetMode="External"/><Relationship Id="rId7" Type="http://schemas.openxmlformats.org/officeDocument/2006/relationships/hyperlink" Target="https://pastebin.com/BvLip2ZY"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hyperlink" Target="https://pastebin.com/HH7G9rUP" TargetMode="External"/><Relationship Id="rId5" Type="http://schemas.openxmlformats.org/officeDocument/2006/relationships/hyperlink" Target="https://pastebin.com/U7ZnRgf1" TargetMode="External"/><Relationship Id="rId4" Type="http://schemas.openxmlformats.org/officeDocument/2006/relationships/hyperlink" Target="https://pastebin.com/hXDfCtk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9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a:xfrm>
            <a:off x="544424" y="3019795"/>
            <a:ext cx="10401872" cy="3143501"/>
          </a:xfrm>
          <a:effectLst>
            <a:softEdge rad="0"/>
          </a:effectLst>
          <a:scene3d>
            <a:camera prst="orthographicFront">
              <a:rot lat="0" lon="0" rev="0"/>
            </a:camera>
            <a:lightRig rig="threePt" dir="t"/>
          </a:scene3d>
          <a:sp3d/>
        </p:spPr>
        <p:txBody>
          <a:bodyPr/>
          <a:lstStyle/>
          <a:p>
            <a:r>
              <a:rPr lang="en-US" sz="2000" dirty="0"/>
              <a:t>Lecture 2</a:t>
            </a:r>
            <a:endParaRPr lang="ru-RU" sz="2000" dirty="0">
              <a:latin typeface="Helvetica" pitchFamily="2" charset="0"/>
            </a:endParaRPr>
          </a:p>
          <a:p>
            <a:r>
              <a:rPr lang="en-US" sz="2800" dirty="0">
                <a:latin typeface="Helvetica" pitchFamily="2" charset="0"/>
              </a:rPr>
              <a:t>Classes &amp; Structures</a:t>
            </a:r>
            <a:endParaRPr lang="ru-RU" sz="2800" dirty="0">
              <a:latin typeface="Helvetica" pitchFamily="2" charset="0"/>
            </a:endParaRPr>
          </a:p>
          <a:p>
            <a:r>
              <a:rPr lang="en-US" sz="3600" dirty="0">
                <a:latin typeface="Helvetica" pitchFamily="2" charset="0"/>
              </a:rPr>
              <a:t>C++ Programming</a:t>
            </a:r>
            <a:endParaRPr lang="ru-RU" sz="3600" dirty="0">
              <a:latin typeface="Helvetica" pitchFamily="2" charset="0"/>
            </a:endParaRPr>
          </a:p>
          <a:p>
            <a:endParaRPr lang="ru-RU" sz="2400" dirty="0">
              <a:latin typeface="Helvetica" pitchFamily="2" charset="0"/>
            </a:endParaRPr>
          </a:p>
          <a:p>
            <a:r>
              <a:rPr lang="en-US" sz="2400" dirty="0"/>
              <a:t>Konstantin </a:t>
            </a:r>
            <a:r>
              <a:rPr lang="en-US" sz="2400" dirty="0" err="1"/>
              <a:t>Leladze</a:t>
            </a:r>
            <a:endParaRPr lang="ru-RU" sz="2400" dirty="0">
              <a:latin typeface="Helvetica" pitchFamily="2" charset="0"/>
            </a:endParaRPr>
          </a:p>
          <a:p>
            <a:r>
              <a:rPr lang="en-US" sz="1600" dirty="0">
                <a:latin typeface="Helvetica" pitchFamily="2" charset="0"/>
              </a:rPr>
              <a:t>FCS HSE 2022</a:t>
            </a:r>
            <a:endParaRPr lang="ru-RU" sz="1600" dirty="0">
              <a:latin typeface="Helvetica" pitchFamily="2" charset="0"/>
            </a:endParaRPr>
          </a:p>
          <a:p>
            <a:endParaRPr lang="ru-RU" sz="3600" dirty="0">
              <a:latin typeface="Helvetica" pitchFamily="2" charset="0"/>
            </a:endParaRPr>
          </a:p>
        </p:txBody>
      </p:sp>
    </p:spTree>
    <p:extLst>
      <p:ext uri="{BB962C8B-B14F-4D97-AF65-F5344CB8AC3E}">
        <p14:creationId xmlns:p14="http://schemas.microsoft.com/office/powerpoint/2010/main" val="45204779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Const qualified instance</a:t>
            </a:r>
            <a:endParaRPr lang="ru-RU" dirty="0"/>
          </a:p>
        </p:txBody>
      </p:sp>
      <p:sp>
        <p:nvSpPr>
          <p:cNvPr id="4" name="TextBox 3">
            <a:extLst>
              <a:ext uri="{FF2B5EF4-FFF2-40B4-BE49-F238E27FC236}">
                <a16:creationId xmlns:a16="http://schemas.microsoft.com/office/drawing/2014/main" id="{1A83918B-C4DE-F648-B5B4-8D762CEED529}"/>
              </a:ext>
            </a:extLst>
          </p:cNvPr>
          <p:cNvSpPr txBox="1"/>
          <p:nvPr/>
        </p:nvSpPr>
        <p:spPr>
          <a:xfrm>
            <a:off x="1120775" y="1582936"/>
            <a:ext cx="2796317"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Struct instances can be </a:t>
            </a:r>
            <a:r>
              <a:rPr lang="en-GB" dirty="0" err="1"/>
              <a:t>const</a:t>
            </a:r>
            <a:r>
              <a:rPr lang="en-GB" dirty="0"/>
              <a:t>-qualified. In this case, we will not be able to change the internal variables of these structures and call non-</a:t>
            </a:r>
            <a:r>
              <a:rPr lang="en-GB" dirty="0" err="1"/>
              <a:t>const</a:t>
            </a:r>
            <a:r>
              <a:rPr lang="en-GB" dirty="0"/>
              <a:t> methods.</a:t>
            </a:r>
          </a:p>
          <a:p>
            <a:pPr hangingPunct="0"/>
            <a:endParaRPr kumimoji="0" lang="en-GB" sz="1800" b="0" i="0" u="none" strike="noStrike" cap="none" spc="0" normalizeH="0" baseline="0" dirty="0">
              <a:ln>
                <a:noFill/>
              </a:ln>
              <a:solidFill>
                <a:srgbClr val="323332"/>
              </a:solidFill>
              <a:effectLst/>
              <a:uFillTx/>
              <a:latin typeface="+mj-lt"/>
              <a:ea typeface="+mj-ea"/>
              <a:cs typeface="+mj-cs"/>
              <a:sym typeface="Calibri"/>
            </a:endParaRPr>
          </a:p>
          <a:p>
            <a:pPr hangingPunct="0"/>
            <a:br>
              <a:rPr lang="en-GB" dirty="0"/>
            </a:br>
            <a:r>
              <a:rPr lang="en-GB" dirty="0"/>
              <a:t>But what exactly is a non-</a:t>
            </a:r>
            <a:r>
              <a:rPr lang="en-GB" dirty="0" err="1"/>
              <a:t>const</a:t>
            </a:r>
            <a:r>
              <a:rPr lang="en-GB" dirty="0"/>
              <a:t> method? Non-</a:t>
            </a:r>
            <a:r>
              <a:rPr lang="en-GB" dirty="0" err="1"/>
              <a:t>const</a:t>
            </a:r>
            <a:r>
              <a:rPr lang="en-GB" dirty="0"/>
              <a:t> method is a method that is not defined as </a:t>
            </a:r>
            <a:r>
              <a:rPr lang="en-GB" dirty="0" err="1"/>
              <a:t>const</a:t>
            </a:r>
            <a:r>
              <a:rPr lang="en-GB" dirty="0"/>
              <a: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B19B45F0-E528-E540-9AF7-ACB9EDF826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8831" y="1210961"/>
            <a:ext cx="6612024" cy="5388747"/>
          </a:xfrm>
          <a:prstGeom prst="rect">
            <a:avLst/>
          </a:prstGeom>
        </p:spPr>
      </p:pic>
    </p:spTree>
    <p:extLst>
      <p:ext uri="{BB962C8B-B14F-4D97-AF65-F5344CB8AC3E}">
        <p14:creationId xmlns:p14="http://schemas.microsoft.com/office/powerpoint/2010/main" val="465146702"/>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std::string</a:t>
            </a:r>
            <a:endParaRPr lang="ru-RU" dirty="0"/>
          </a:p>
        </p:txBody>
      </p:sp>
      <p:sp>
        <p:nvSpPr>
          <p:cNvPr id="6" name="TextBox 5">
            <a:extLst>
              <a:ext uri="{FF2B5EF4-FFF2-40B4-BE49-F238E27FC236}">
                <a16:creationId xmlns:a16="http://schemas.microsoft.com/office/drawing/2014/main" id="{D93A6D20-A434-DD4C-83D7-EF26390A1434}"/>
              </a:ext>
            </a:extLst>
          </p:cNvPr>
          <p:cNvSpPr txBox="1"/>
          <p:nvPr/>
        </p:nvSpPr>
        <p:spPr>
          <a:xfrm>
            <a:off x="1143000" y="1384300"/>
            <a:ext cx="970407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The C++ strings library includes support of dynamic strings.</a:t>
            </a:r>
          </a:p>
          <a:p>
            <a:pPr hangingPunct="0"/>
            <a:r>
              <a:rPr lang="en-GB" dirty="0"/>
              <a:t>The class </a:t>
            </a:r>
            <a:r>
              <a:rPr lang="en-GB" b="1" dirty="0"/>
              <a:t>std::string </a:t>
            </a:r>
            <a:r>
              <a:rPr lang="en-GB" dirty="0"/>
              <a:t>generalizes how sequences of characters are manipulated and stored. String creation, manipulation, and destruction are all handled by a convenient set of class methods and related functions.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CDF68400-FE68-A14E-BA35-7CB7B5B58C07}"/>
              </a:ext>
            </a:extLst>
          </p:cNvPr>
          <p:cNvSpPr txBox="1"/>
          <p:nvPr/>
        </p:nvSpPr>
        <p:spPr>
          <a:xfrm>
            <a:off x="1143000" y="2826028"/>
            <a:ext cx="970407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String can be easily constructed from string literal.</a:t>
            </a:r>
          </a:p>
          <a:p>
            <a:pPr hangingPunct="0"/>
            <a:r>
              <a:rPr lang="en-RU" dirty="0">
                <a:solidFill>
                  <a:srgbClr val="323332"/>
                </a:solidFill>
                <a:latin typeface="Helvetica" pitchFamily="2" charset="0"/>
                <a:ea typeface="+mj-ea"/>
                <a:cs typeface="+mj-cs"/>
                <a:sym typeface="Calibri"/>
              </a:rPr>
              <a:t>Operator&lt;&lt; is supported</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11" name="Picture 10">
            <a:extLst>
              <a:ext uri="{FF2B5EF4-FFF2-40B4-BE49-F238E27FC236}">
                <a16:creationId xmlns:a16="http://schemas.microsoft.com/office/drawing/2014/main" id="{960E1ADD-D9F8-6748-ADE4-F940E62500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711016"/>
            <a:ext cx="4013200" cy="2222500"/>
          </a:xfrm>
          <a:prstGeom prst="rect">
            <a:avLst/>
          </a:prstGeom>
        </p:spPr>
      </p:pic>
      <p:pic>
        <p:nvPicPr>
          <p:cNvPr id="13" name="Picture 12">
            <a:extLst>
              <a:ext uri="{FF2B5EF4-FFF2-40B4-BE49-F238E27FC236}">
                <a16:creationId xmlns:a16="http://schemas.microsoft.com/office/drawing/2014/main" id="{F1DB1C9B-7085-2248-A986-4E4C2628F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2170" y="4511116"/>
            <a:ext cx="3644900" cy="622300"/>
          </a:xfrm>
          <a:prstGeom prst="rect">
            <a:avLst/>
          </a:prstGeom>
        </p:spPr>
      </p:pic>
      <p:cxnSp>
        <p:nvCxnSpPr>
          <p:cNvPr id="15" name="Straight Arrow Connector 14">
            <a:extLst>
              <a:ext uri="{FF2B5EF4-FFF2-40B4-BE49-F238E27FC236}">
                <a16:creationId xmlns:a16="http://schemas.microsoft.com/office/drawing/2014/main" id="{B425CFB9-428D-6F43-BFCC-2E62F2407B03}"/>
              </a:ext>
            </a:extLst>
          </p:cNvPr>
          <p:cNvCxnSpPr/>
          <p:nvPr/>
        </p:nvCxnSpPr>
        <p:spPr>
          <a:xfrm>
            <a:off x="5308600" y="4822266"/>
            <a:ext cx="1752600"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830095583"/>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std::string</a:t>
            </a:r>
            <a:endParaRPr lang="ru-RU" dirty="0"/>
          </a:p>
        </p:txBody>
      </p:sp>
      <p:sp>
        <p:nvSpPr>
          <p:cNvPr id="9" name="TextBox 8">
            <a:extLst>
              <a:ext uri="{FF2B5EF4-FFF2-40B4-BE49-F238E27FC236}">
                <a16:creationId xmlns:a16="http://schemas.microsoft.com/office/drawing/2014/main" id="{CDF68400-FE68-A14E-BA35-7CB7B5B58C07}"/>
              </a:ext>
            </a:extLst>
          </p:cNvPr>
          <p:cNvSpPr txBox="1"/>
          <p:nvPr/>
        </p:nvSpPr>
        <p:spPr>
          <a:xfrm>
            <a:off x="2346326" y="1281723"/>
            <a:ext cx="34036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RU" dirty="0">
                <a:solidFill>
                  <a:srgbClr val="323332"/>
                </a:solidFill>
                <a:latin typeface="Helvetica" pitchFamily="2" charset="0"/>
                <a:ea typeface="+mj-ea"/>
                <a:cs typeface="+mj-cs"/>
                <a:sym typeface="Calibri"/>
              </a:rPr>
              <a:t>Operator</a:t>
            </a:r>
            <a:r>
              <a:rPr lang="en-US" dirty="0">
                <a:solidFill>
                  <a:srgbClr val="323332"/>
                </a:solidFill>
                <a:latin typeface="Helvetica" pitchFamily="2" charset="0"/>
                <a:ea typeface="+mj-ea"/>
                <a:cs typeface="+mj-cs"/>
                <a:sym typeface="Calibri"/>
              </a:rPr>
              <a:t>&gt;&gt;</a:t>
            </a:r>
            <a:r>
              <a:rPr lang="en-RU" dirty="0">
                <a:solidFill>
                  <a:srgbClr val="323332"/>
                </a:solidFill>
                <a:latin typeface="Helvetica" pitchFamily="2" charset="0"/>
                <a:ea typeface="+mj-ea"/>
                <a:cs typeface="+mj-cs"/>
                <a:sym typeface="Calibri"/>
              </a:rPr>
              <a:t> is also supported:</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4" name="Picture 3">
            <a:extLst>
              <a:ext uri="{FF2B5EF4-FFF2-40B4-BE49-F238E27FC236}">
                <a16:creationId xmlns:a16="http://schemas.microsoft.com/office/drawing/2014/main" id="{AF3B3695-4ECC-104C-8C00-630C3D88A9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6326" y="1674588"/>
            <a:ext cx="2387600" cy="1092200"/>
          </a:xfrm>
          <a:prstGeom prst="rect">
            <a:avLst/>
          </a:prstGeom>
        </p:spPr>
      </p:pic>
      <p:pic>
        <p:nvPicPr>
          <p:cNvPr id="7" name="Picture 6">
            <a:extLst>
              <a:ext uri="{FF2B5EF4-FFF2-40B4-BE49-F238E27FC236}">
                <a16:creationId xmlns:a16="http://schemas.microsoft.com/office/drawing/2014/main" id="{0F70C84D-7005-3C41-9FFA-E6DDD1955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9176" y="1357877"/>
            <a:ext cx="4797425" cy="1566506"/>
          </a:xfrm>
          <a:prstGeom prst="rect">
            <a:avLst/>
          </a:prstGeom>
        </p:spPr>
      </p:pic>
      <p:sp>
        <p:nvSpPr>
          <p:cNvPr id="12" name="TextBox 11">
            <a:extLst>
              <a:ext uri="{FF2B5EF4-FFF2-40B4-BE49-F238E27FC236}">
                <a16:creationId xmlns:a16="http://schemas.microsoft.com/office/drawing/2014/main" id="{5A6325DE-108C-094F-A436-3A66736B6EBE}"/>
              </a:ext>
            </a:extLst>
          </p:cNvPr>
          <p:cNvSpPr txBox="1"/>
          <p:nvPr/>
        </p:nvSpPr>
        <p:spPr>
          <a:xfrm>
            <a:off x="6099176" y="953166"/>
            <a:ext cx="41763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RU" dirty="0">
                <a:solidFill>
                  <a:srgbClr val="323332"/>
                </a:solidFill>
                <a:latin typeface="Helvetica" pitchFamily="2" charset="0"/>
                <a:ea typeface="+mj-ea"/>
                <a:cs typeface="+mj-cs"/>
                <a:sym typeface="Calibri"/>
              </a:rPr>
              <a:t>Operator</a:t>
            </a:r>
            <a:r>
              <a:rPr lang="en-US" dirty="0">
                <a:solidFill>
                  <a:srgbClr val="323332"/>
                </a:solidFill>
                <a:latin typeface="Helvetica" pitchFamily="2" charset="0"/>
                <a:ea typeface="+mj-ea"/>
                <a:cs typeface="+mj-cs"/>
                <a:sym typeface="Calibri"/>
              </a:rPr>
              <a:t>+</a:t>
            </a:r>
            <a:r>
              <a:rPr lang="en-RU" dirty="0">
                <a:solidFill>
                  <a:srgbClr val="323332"/>
                </a:solidFill>
                <a:latin typeface="Helvetica" pitchFamily="2" charset="0"/>
                <a:ea typeface="+mj-ea"/>
                <a:cs typeface="+mj-cs"/>
                <a:sym typeface="Calibri"/>
              </a:rPr>
              <a:t> concatenates two strings: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6" name="TextBox 15">
            <a:extLst>
              <a:ext uri="{FF2B5EF4-FFF2-40B4-BE49-F238E27FC236}">
                <a16:creationId xmlns:a16="http://schemas.microsoft.com/office/drawing/2014/main" id="{2A0549C7-CEA4-CD43-B3A8-3393289955DD}"/>
              </a:ext>
            </a:extLst>
          </p:cNvPr>
          <p:cNvSpPr txBox="1"/>
          <p:nvPr/>
        </p:nvSpPr>
        <p:spPr>
          <a:xfrm>
            <a:off x="1039813" y="2924383"/>
            <a:ext cx="356552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RU" dirty="0">
                <a:solidFill>
                  <a:srgbClr val="323332"/>
                </a:solidFill>
                <a:latin typeface="Helvetica" pitchFamily="2" charset="0"/>
                <a:ea typeface="+mj-ea"/>
                <a:cs typeface="+mj-cs"/>
                <a:sym typeface="Calibri"/>
              </a:rPr>
              <a:t>Operator</a:t>
            </a:r>
            <a:r>
              <a:rPr lang="en-US" dirty="0">
                <a:solidFill>
                  <a:srgbClr val="323332"/>
                </a:solidFill>
                <a:latin typeface="Helvetica" pitchFamily="2" charset="0"/>
                <a:ea typeface="+mj-ea"/>
                <a:cs typeface="+mj-cs"/>
                <a:sym typeface="Calibri"/>
              </a:rPr>
              <a:t>+=</a:t>
            </a:r>
            <a:r>
              <a:rPr lang="en-RU" dirty="0">
                <a:solidFill>
                  <a:srgbClr val="323332"/>
                </a:solidFill>
                <a:latin typeface="Helvetica" pitchFamily="2" charset="0"/>
                <a:ea typeface="+mj-ea"/>
                <a:cs typeface="+mj-cs"/>
                <a:sym typeface="Calibri"/>
              </a:rPr>
              <a:t> appends to a string:</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17" name="Picture 16">
            <a:extLst>
              <a:ext uri="{FF2B5EF4-FFF2-40B4-BE49-F238E27FC236}">
                <a16:creationId xmlns:a16="http://schemas.microsoft.com/office/drawing/2014/main" id="{890C2328-2AD1-1048-9E02-9EEC7BA0A0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9813" y="3308975"/>
            <a:ext cx="3378200" cy="2032000"/>
          </a:xfrm>
          <a:prstGeom prst="rect">
            <a:avLst/>
          </a:prstGeom>
        </p:spPr>
      </p:pic>
      <p:pic>
        <p:nvPicPr>
          <p:cNvPr id="19" name="Picture 18">
            <a:extLst>
              <a:ext uri="{FF2B5EF4-FFF2-40B4-BE49-F238E27FC236}">
                <a16:creationId xmlns:a16="http://schemas.microsoft.com/office/drawing/2014/main" id="{F2DD1D99-3ED9-2A46-A6E8-0E8B6F0ACD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9275" y="3526100"/>
            <a:ext cx="4127500" cy="1181100"/>
          </a:xfrm>
          <a:prstGeom prst="rect">
            <a:avLst/>
          </a:prstGeom>
        </p:spPr>
      </p:pic>
      <p:sp>
        <p:nvSpPr>
          <p:cNvPr id="20" name="TextBox 19">
            <a:extLst>
              <a:ext uri="{FF2B5EF4-FFF2-40B4-BE49-F238E27FC236}">
                <a16:creationId xmlns:a16="http://schemas.microsoft.com/office/drawing/2014/main" id="{CF396C76-02EF-E848-9216-F2566D5EFC29}"/>
              </a:ext>
            </a:extLst>
          </p:cNvPr>
          <p:cNvSpPr txBox="1"/>
          <p:nvPr/>
        </p:nvSpPr>
        <p:spPr>
          <a:xfrm>
            <a:off x="6899275" y="3148807"/>
            <a:ext cx="51752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M</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ethod</a:t>
            </a:r>
            <a:r>
              <a:rPr lang="en-US" dirty="0">
                <a:solidFill>
                  <a:srgbClr val="323332"/>
                </a:solidFill>
                <a:latin typeface="Helvetica" pitchFamily="2" charset="0"/>
                <a:ea typeface="+mj-ea"/>
                <a:cs typeface="+mj-cs"/>
                <a:sym typeface="Calibri"/>
              </a:rPr>
              <a:t> size returns amount of chars in string:</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22" name="Picture 21">
            <a:extLst>
              <a:ext uri="{FF2B5EF4-FFF2-40B4-BE49-F238E27FC236}">
                <a16:creationId xmlns:a16="http://schemas.microsoft.com/office/drawing/2014/main" id="{77BE8DF0-559F-4C4A-A7CF-26C1EF36E6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6300" y="5167459"/>
            <a:ext cx="4176395" cy="1606985"/>
          </a:xfrm>
          <a:prstGeom prst="rect">
            <a:avLst/>
          </a:prstGeom>
        </p:spPr>
      </p:pic>
      <p:sp>
        <p:nvSpPr>
          <p:cNvPr id="23" name="TextBox 22">
            <a:extLst>
              <a:ext uri="{FF2B5EF4-FFF2-40B4-BE49-F238E27FC236}">
                <a16:creationId xmlns:a16="http://schemas.microsoft.com/office/drawing/2014/main" id="{4E8E1E85-1892-2D4D-AFDA-A781E5673C92}"/>
              </a:ext>
            </a:extLst>
          </p:cNvPr>
          <p:cNvSpPr txBox="1"/>
          <p:nvPr/>
        </p:nvSpPr>
        <p:spPr>
          <a:xfrm>
            <a:off x="4704396" y="4805011"/>
            <a:ext cx="517525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int &lt;-&gt; string conversions: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489220132"/>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t>
            </a:r>
            <a:r>
              <a:rPr lang="en-US" dirty="0" err="1"/>
              <a:t>stringstream</a:t>
            </a:r>
            <a:endParaRPr lang="ru-RU" dirty="0"/>
          </a:p>
        </p:txBody>
      </p:sp>
      <p:sp>
        <p:nvSpPr>
          <p:cNvPr id="3" name="TextBox 2">
            <a:extLst>
              <a:ext uri="{FF2B5EF4-FFF2-40B4-BE49-F238E27FC236}">
                <a16:creationId xmlns:a16="http://schemas.microsoft.com/office/drawing/2014/main" id="{0587697F-94BD-904A-8A3B-226B8E04508A}"/>
              </a:ext>
            </a:extLst>
          </p:cNvPr>
          <p:cNvSpPr txBox="1"/>
          <p:nvPr/>
        </p:nvSpPr>
        <p:spPr>
          <a:xfrm>
            <a:off x="1120775" y="1262742"/>
            <a:ext cx="10421257"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rPr>
              <a:t>Definition:</a:t>
            </a:r>
            <a:endParaRPr lang="en-GB" dirty="0">
              <a:solidFill>
                <a:schemeClr val="accent4"/>
              </a:solidFill>
              <a:latin typeface="Helvetica" pitchFamily="2" charset="0"/>
            </a:endParaRPr>
          </a:p>
          <a:p>
            <a:pPr hangingPunct="0"/>
            <a:r>
              <a:rPr lang="en-GB" dirty="0">
                <a:solidFill>
                  <a:schemeClr val="accent4"/>
                </a:solidFill>
                <a:latin typeface="Helvetica" pitchFamily="2" charset="0"/>
              </a:rPr>
              <a:t>Output stream</a:t>
            </a:r>
            <a:r>
              <a:rPr lang="ru-RU" dirty="0">
                <a:solidFill>
                  <a:schemeClr val="accent4"/>
                </a:solidFill>
                <a:latin typeface="Helvetica" pitchFamily="2" charset="0"/>
              </a:rPr>
              <a:t> </a:t>
            </a:r>
            <a:r>
              <a:rPr lang="en-GB" dirty="0">
                <a:solidFill>
                  <a:schemeClr val="accent4"/>
                </a:solidFill>
                <a:latin typeface="Helvetica" pitchFamily="2" charset="0"/>
              </a:rPr>
              <a:t>(remember </a:t>
            </a:r>
            <a:r>
              <a:rPr lang="en-GB" b="1" dirty="0">
                <a:solidFill>
                  <a:schemeClr val="accent4"/>
                </a:solidFill>
                <a:latin typeface="Helvetica" pitchFamily="2" charset="0"/>
              </a:rPr>
              <a:t>std::</a:t>
            </a:r>
            <a:r>
              <a:rPr lang="en-GB" b="1" dirty="0" err="1">
                <a:solidFill>
                  <a:schemeClr val="accent4"/>
                </a:solidFill>
                <a:latin typeface="Helvetica" pitchFamily="2" charset="0"/>
              </a:rPr>
              <a:t>ostream</a:t>
            </a:r>
            <a:r>
              <a:rPr lang="en-GB" dirty="0">
                <a:solidFill>
                  <a:schemeClr val="accent4"/>
                </a:solidFill>
                <a:latin typeface="Helvetica" pitchFamily="2" charset="0"/>
              </a:rPr>
              <a:t>) is an object into which you can put data in streaming mode, i.e., sequentially and piece by piece. For example, </a:t>
            </a:r>
            <a:r>
              <a:rPr lang="en-GB" b="1" dirty="0">
                <a:solidFill>
                  <a:schemeClr val="accent4"/>
                </a:solidFill>
                <a:latin typeface="Helvetica" pitchFamily="2" charset="0"/>
              </a:rPr>
              <a:t>std::</a:t>
            </a:r>
            <a:r>
              <a:rPr lang="en-GB" b="1" dirty="0" err="1">
                <a:solidFill>
                  <a:schemeClr val="accent4"/>
                </a:solidFill>
                <a:latin typeface="Helvetica" pitchFamily="2" charset="0"/>
              </a:rPr>
              <a:t>cout</a:t>
            </a:r>
            <a:r>
              <a:rPr lang="en-GB" dirty="0">
                <a:solidFill>
                  <a:schemeClr val="accent4"/>
                </a:solidFill>
                <a:latin typeface="Helvetica" pitchFamily="2" charset="0"/>
              </a:rPr>
              <a:t> is an </a:t>
            </a:r>
            <a:r>
              <a:rPr lang="en-GB" b="1" dirty="0">
                <a:solidFill>
                  <a:schemeClr val="accent4"/>
                </a:solidFill>
                <a:latin typeface="Helvetica" pitchFamily="2" charset="0"/>
              </a:rPr>
              <a:t>output</a:t>
            </a:r>
            <a:r>
              <a:rPr lang="en-GB" dirty="0">
                <a:solidFill>
                  <a:schemeClr val="accent4"/>
                </a:solidFill>
                <a:latin typeface="Helvetica" pitchFamily="2" charset="0"/>
              </a:rPr>
              <a:t> stream, because we can transfer data to it sequentially and do it as many times as we like.</a:t>
            </a:r>
            <a:endParaRPr lang="ru-RU" dirty="0">
              <a:solidFill>
                <a:schemeClr val="accent4"/>
              </a:solidFill>
              <a:latin typeface="Helvetica" pitchFamily="2" charset="0"/>
            </a:endParaRPr>
          </a:p>
          <a:p>
            <a:pPr hangingPunct="0"/>
            <a:endParaRPr lang="en-US" dirty="0">
              <a:solidFill>
                <a:schemeClr val="accent4"/>
              </a:solidFill>
              <a:latin typeface="Helvetica" pitchFamily="2" charset="0"/>
            </a:endParaRPr>
          </a:p>
          <a:p>
            <a:pPr hangingPunct="0"/>
            <a:r>
              <a:rPr lang="en-GB" b="1" dirty="0">
                <a:solidFill>
                  <a:schemeClr val="accent4"/>
                </a:solidFill>
                <a:latin typeface="Helvetica" pitchFamily="2" charset="0"/>
              </a:rPr>
              <a:t>Definition:</a:t>
            </a:r>
            <a:endParaRPr lang="ru-RU" dirty="0">
              <a:solidFill>
                <a:schemeClr val="accent4"/>
              </a:solidFill>
              <a:latin typeface="Helvetica" pitchFamily="2" charset="0"/>
            </a:endParaRPr>
          </a:p>
          <a:p>
            <a:pPr hangingPunct="0"/>
            <a:r>
              <a:rPr lang="en-GB" dirty="0">
                <a:solidFill>
                  <a:schemeClr val="accent4"/>
                </a:solidFill>
                <a:latin typeface="Helvetica" pitchFamily="2" charset="0"/>
              </a:rPr>
              <a:t>Input stream (</a:t>
            </a:r>
            <a:r>
              <a:rPr lang="en-GB" b="1" dirty="0">
                <a:solidFill>
                  <a:schemeClr val="accent4"/>
                </a:solidFill>
                <a:latin typeface="Helvetica" pitchFamily="2" charset="0"/>
              </a:rPr>
              <a:t>std::</a:t>
            </a:r>
            <a:r>
              <a:rPr lang="en-GB" b="1" dirty="0" err="1">
                <a:solidFill>
                  <a:schemeClr val="accent4"/>
                </a:solidFill>
                <a:latin typeface="Helvetica" pitchFamily="2" charset="0"/>
              </a:rPr>
              <a:t>istream</a:t>
            </a:r>
            <a:r>
              <a:rPr lang="en-GB" dirty="0">
                <a:solidFill>
                  <a:schemeClr val="accent4"/>
                </a:solidFill>
                <a:latin typeface="Helvetica" pitchFamily="2" charset="0"/>
              </a:rPr>
              <a:t>) is defined analogously as a stream that allows data to be read in a stream mode.</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5" name="TextBox 4">
            <a:extLst>
              <a:ext uri="{FF2B5EF4-FFF2-40B4-BE49-F238E27FC236}">
                <a16:creationId xmlns:a16="http://schemas.microsoft.com/office/drawing/2014/main" id="{EBCCDFFE-CFFB-334E-923B-129F71918DB3}"/>
              </a:ext>
            </a:extLst>
          </p:cNvPr>
          <p:cNvSpPr txBox="1"/>
          <p:nvPr/>
        </p:nvSpPr>
        <p:spPr>
          <a:xfrm>
            <a:off x="5457372" y="3571064"/>
            <a:ext cx="6084660"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solidFill>
                  <a:schemeClr val="accent4"/>
                </a:solidFill>
                <a:latin typeface="Helvetica" pitchFamily="2" charset="0"/>
              </a:rPr>
              <a:t>The </a:t>
            </a:r>
            <a:r>
              <a:rPr lang="en-GB" b="1" dirty="0">
                <a:solidFill>
                  <a:schemeClr val="accent4"/>
                </a:solidFill>
                <a:latin typeface="Helvetica" pitchFamily="2" charset="0"/>
              </a:rPr>
              <a:t>std::</a:t>
            </a:r>
            <a:r>
              <a:rPr lang="en-GB" b="1" dirty="0" err="1">
                <a:solidFill>
                  <a:schemeClr val="accent4"/>
                </a:solidFill>
                <a:latin typeface="Helvetica" pitchFamily="2" charset="0"/>
              </a:rPr>
              <a:t>stringstream</a:t>
            </a:r>
            <a:r>
              <a:rPr lang="en-GB" dirty="0">
                <a:solidFill>
                  <a:schemeClr val="accent4"/>
                </a:solidFill>
                <a:latin typeface="Helvetica" pitchFamily="2" charset="0"/>
              </a:rPr>
              <a:t> class is a special case of the output stream. Its difference from </a:t>
            </a:r>
            <a:r>
              <a:rPr lang="en-GB" b="1" dirty="0">
                <a:solidFill>
                  <a:schemeClr val="accent4"/>
                </a:solidFill>
                <a:latin typeface="Helvetica" pitchFamily="2" charset="0"/>
              </a:rPr>
              <a:t>std::</a:t>
            </a:r>
            <a:r>
              <a:rPr lang="en-GB" b="1" dirty="0" err="1">
                <a:solidFill>
                  <a:schemeClr val="accent4"/>
                </a:solidFill>
                <a:latin typeface="Helvetica" pitchFamily="2" charset="0"/>
              </a:rPr>
              <a:t>cout</a:t>
            </a:r>
            <a:r>
              <a:rPr lang="en-GB" dirty="0">
                <a:solidFill>
                  <a:schemeClr val="accent4"/>
                </a:solidFill>
                <a:latin typeface="Helvetica" pitchFamily="2" charset="0"/>
              </a:rPr>
              <a:t> is in that it does not print data to the screen, but to a string buffer that it stores inside itself.</a:t>
            </a:r>
          </a:p>
          <a:p>
            <a:pPr marL="285750" indent="-285750" hangingPunct="0">
              <a:buFont typeface="Arial" panose="020B0604020202020204" pitchFamily="34" charset="0"/>
              <a:buChar char="•"/>
            </a:pPr>
            <a:r>
              <a:rPr lang="en-GB" dirty="0">
                <a:solidFill>
                  <a:schemeClr val="accent4"/>
                </a:solidFill>
                <a:latin typeface="Helvetica" pitchFamily="2" charset="0"/>
              </a:rPr>
              <a:t>After you've finished printing data to </a:t>
            </a:r>
            <a:r>
              <a:rPr lang="en-GB" b="1" dirty="0" err="1">
                <a:solidFill>
                  <a:schemeClr val="accent4"/>
                </a:solidFill>
                <a:latin typeface="Helvetica" pitchFamily="2" charset="0"/>
              </a:rPr>
              <a:t>stringstream</a:t>
            </a:r>
            <a:r>
              <a:rPr lang="en-GB" b="1" dirty="0">
                <a:solidFill>
                  <a:schemeClr val="accent4"/>
                </a:solidFill>
                <a:latin typeface="Helvetica" pitchFamily="2" charset="0"/>
              </a:rPr>
              <a:t> </a:t>
            </a:r>
            <a:r>
              <a:rPr lang="en-GB" dirty="0">
                <a:solidFill>
                  <a:schemeClr val="accent4"/>
                </a:solidFill>
                <a:latin typeface="Helvetica" pitchFamily="2" charset="0"/>
              </a:rPr>
              <a:t>instance, you can get the buffer as a string by calling the </a:t>
            </a:r>
            <a:r>
              <a:rPr lang="en-GB" b="1" dirty="0">
                <a:solidFill>
                  <a:schemeClr val="accent4"/>
                </a:solidFill>
                <a:latin typeface="Helvetica" pitchFamily="2" charset="0"/>
              </a:rPr>
              <a:t>.str()</a:t>
            </a:r>
            <a:r>
              <a:rPr lang="en-GB" dirty="0">
                <a:solidFill>
                  <a:schemeClr val="accent4"/>
                </a:solidFill>
                <a:latin typeface="Helvetica" pitchFamily="2" charset="0"/>
              </a:rPr>
              <a:t> method.</a:t>
            </a:r>
          </a:p>
          <a:p>
            <a:pPr marL="285750" indent="-285750" hangingPunct="0">
              <a:buFont typeface="Arial" panose="020B0604020202020204" pitchFamily="34" charset="0"/>
              <a:buChar char="•"/>
            </a:pPr>
            <a:r>
              <a:rPr lang="en-GB" dirty="0">
                <a:solidFill>
                  <a:schemeClr val="accent4"/>
                </a:solidFill>
                <a:latin typeface="Helvetica" pitchFamily="2" charset="0"/>
              </a:rPr>
              <a:t>The practical use of a </a:t>
            </a:r>
            <a:r>
              <a:rPr lang="en-GB" b="1" dirty="0" err="1">
                <a:solidFill>
                  <a:schemeClr val="accent4"/>
                </a:solidFill>
                <a:latin typeface="Helvetica" pitchFamily="2" charset="0"/>
              </a:rPr>
              <a:t>stringstream</a:t>
            </a:r>
            <a:r>
              <a:rPr lang="en-GB" dirty="0">
                <a:solidFill>
                  <a:schemeClr val="accent4"/>
                </a:solidFill>
                <a:latin typeface="Helvetica" pitchFamily="2" charset="0"/>
              </a:rPr>
              <a:t> is that it allows you to convert arbitrary objects to strings as long as these objects support the operator &gt;&gt;, receiving </a:t>
            </a:r>
            <a:r>
              <a:rPr lang="en-GB" b="1" dirty="0">
                <a:solidFill>
                  <a:schemeClr val="accent4"/>
                </a:solidFill>
                <a:latin typeface="Helvetica" pitchFamily="2" charset="0"/>
              </a:rPr>
              <a:t>std::</a:t>
            </a:r>
            <a:r>
              <a:rPr lang="en-GB" b="1" dirty="0" err="1">
                <a:solidFill>
                  <a:schemeClr val="accent4"/>
                </a:solidFill>
                <a:latin typeface="Helvetica" pitchFamily="2" charset="0"/>
              </a:rPr>
              <a:t>ostream</a:t>
            </a:r>
            <a:r>
              <a:rPr lang="en-GB" dirty="0">
                <a:solidFill>
                  <a:schemeClr val="accent4"/>
                </a:solidFill>
                <a:latin typeface="Helvetica" pitchFamily="2" charset="0"/>
              </a:rPr>
              <a:t> (</a:t>
            </a:r>
            <a:r>
              <a:rPr lang="en-GB" b="1" dirty="0">
                <a:solidFill>
                  <a:schemeClr val="accent4"/>
                </a:solidFill>
                <a:latin typeface="Helvetica" pitchFamily="2" charset="0"/>
              </a:rPr>
              <a:t>std::</a:t>
            </a:r>
            <a:r>
              <a:rPr lang="en-GB" b="1" dirty="0" err="1">
                <a:solidFill>
                  <a:schemeClr val="accent4"/>
                </a:solidFill>
                <a:latin typeface="Helvetica" pitchFamily="2" charset="0"/>
              </a:rPr>
              <a:t>cout</a:t>
            </a:r>
            <a:r>
              <a:rPr lang="en-GB" dirty="0">
                <a:solidFill>
                  <a:schemeClr val="accent4"/>
                </a:solidFill>
                <a:latin typeface="Helvetica" pitchFamily="2" charset="0"/>
              </a:rPr>
              <a:t>, or </a:t>
            </a:r>
            <a:r>
              <a:rPr lang="en-GB" b="1" dirty="0">
                <a:solidFill>
                  <a:schemeClr val="accent4"/>
                </a:solidFill>
                <a:latin typeface="Helvetica" pitchFamily="2" charset="0"/>
              </a:rPr>
              <a:t>std::</a:t>
            </a:r>
            <a:r>
              <a:rPr lang="en-GB" b="1" dirty="0" err="1">
                <a:solidFill>
                  <a:schemeClr val="accent4"/>
                </a:solidFill>
                <a:latin typeface="Helvetica" pitchFamily="2" charset="0"/>
              </a:rPr>
              <a:t>stringstream</a:t>
            </a:r>
            <a:r>
              <a:rPr lang="en-GB" dirty="0">
                <a:solidFill>
                  <a:schemeClr val="accent4"/>
                </a:solidFill>
                <a:latin typeface="Helvetica" pitchFamily="2" charset="0"/>
              </a:rPr>
              <a:t>, for example)</a:t>
            </a:r>
            <a:endParaRPr lang="en-RU"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8" name="Picture 7">
            <a:extLst>
              <a:ext uri="{FF2B5EF4-FFF2-40B4-BE49-F238E27FC236}">
                <a16:creationId xmlns:a16="http://schemas.microsoft.com/office/drawing/2014/main" id="{236C829F-9AFD-6242-A33D-EE5FDE873E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374" y="3645006"/>
            <a:ext cx="4188807" cy="2755794"/>
          </a:xfrm>
          <a:prstGeom prst="rect">
            <a:avLst/>
          </a:prstGeom>
        </p:spPr>
      </p:pic>
    </p:spTree>
    <p:extLst>
      <p:ext uri="{BB962C8B-B14F-4D97-AF65-F5344CB8AC3E}">
        <p14:creationId xmlns:p14="http://schemas.microsoft.com/office/powerpoint/2010/main" val="2410523511"/>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err="1"/>
              <a:t>enums</a:t>
            </a:r>
            <a:endParaRPr lang="ru-RU" dirty="0"/>
          </a:p>
        </p:txBody>
      </p:sp>
      <p:sp>
        <p:nvSpPr>
          <p:cNvPr id="3" name="TextBox 2">
            <a:extLst>
              <a:ext uri="{FF2B5EF4-FFF2-40B4-BE49-F238E27FC236}">
                <a16:creationId xmlns:a16="http://schemas.microsoft.com/office/drawing/2014/main" id="{901C9E55-2337-894D-A12B-A43347DD5751}"/>
              </a:ext>
            </a:extLst>
          </p:cNvPr>
          <p:cNvSpPr txBox="1"/>
          <p:nvPr/>
        </p:nvSpPr>
        <p:spPr>
          <a:xfrm>
            <a:off x="1120775" y="1312605"/>
            <a:ext cx="4975225"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solidFill>
                  <a:schemeClr val="accent4"/>
                </a:solidFill>
                <a:latin typeface="Helvetica" pitchFamily="2" charset="0"/>
              </a:rPr>
              <a:t>An enumeration is a distinct type whose value is restricted to a range of values (see below for details), which may include several explicitly named constants ("enumerators"). The values of the constants are values of an integral type known as the underlying type of the enumeration.</a:t>
            </a:r>
          </a:p>
          <a:p>
            <a:pPr marL="285750" indent="-285750" hangingPunct="0">
              <a:buFont typeface="Arial" panose="020B0604020202020204" pitchFamily="34" charset="0"/>
              <a:buChar char="•"/>
            </a:pPr>
            <a:r>
              <a:rPr lang="en-GB" dirty="0"/>
              <a:t>Enum should be used as a label when you have several alternatives and need to specify which one you want to use.</a:t>
            </a:r>
          </a:p>
          <a:p>
            <a:pPr marL="285750" indent="-285750" hangingPunct="0">
              <a:buFont typeface="Arial" panose="020B0604020202020204" pitchFamily="34" charset="0"/>
              <a:buChar char="•"/>
            </a:pPr>
            <a:r>
              <a:rPr lang="en-GB" dirty="0"/>
              <a:t>Enum is very easy to use with </a:t>
            </a:r>
            <a:r>
              <a:rPr lang="en-GB" b="1" dirty="0"/>
              <a:t>switch / case</a:t>
            </a:r>
            <a:endParaRPr kumimoji="0" lang="en-RU" sz="1800" b="1"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0A97D031-A03D-BB45-8B1D-BAF6BD574F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6725" y="1034026"/>
            <a:ext cx="4254500" cy="5232400"/>
          </a:xfrm>
          <a:prstGeom prst="rect">
            <a:avLst/>
          </a:prstGeom>
        </p:spPr>
      </p:pic>
    </p:spTree>
    <p:extLst>
      <p:ext uri="{BB962C8B-B14F-4D97-AF65-F5344CB8AC3E}">
        <p14:creationId xmlns:p14="http://schemas.microsoft.com/office/powerpoint/2010/main" val="780623781"/>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Practice</a:t>
            </a:r>
            <a:endParaRPr lang="ru-RU" dirty="0"/>
          </a:p>
        </p:txBody>
      </p:sp>
      <p:sp>
        <p:nvSpPr>
          <p:cNvPr id="4" name="TextBox 3">
            <a:extLst>
              <a:ext uri="{FF2B5EF4-FFF2-40B4-BE49-F238E27FC236}">
                <a16:creationId xmlns:a16="http://schemas.microsoft.com/office/drawing/2014/main" id="{FC8EC8DC-8B30-6C4C-AE30-DE217EB03212}"/>
              </a:ext>
            </a:extLst>
          </p:cNvPr>
          <p:cNvSpPr txBox="1"/>
          <p:nvPr/>
        </p:nvSpPr>
        <p:spPr>
          <a:xfrm>
            <a:off x="1120775" y="4954468"/>
            <a:ext cx="95023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rPr>
              <a:t>Problem 3 </a:t>
            </a:r>
            <a:r>
              <a:rPr lang="en-GB" b="1" dirty="0">
                <a:solidFill>
                  <a:srgbClr val="0169B3"/>
                </a:solidFill>
                <a:latin typeface="Helvetica" pitchFamily="2" charset="0"/>
              </a:rPr>
              <a:t>[</a:t>
            </a:r>
            <a:r>
              <a:rPr lang="en-GB" dirty="0">
                <a:solidFill>
                  <a:srgbClr val="0169B3"/>
                </a:solidFill>
                <a:latin typeface="Helvetica" pitchFamily="2" charset="0"/>
                <a:sym typeface="Calibri"/>
                <a:hlinkClick r:id="rId3">
                  <a:extLst>
                    <a:ext uri="{A12FA001-AC4F-418D-AE19-62706E023703}">
                      <ahyp:hlinkClr xmlns:ahyp="http://schemas.microsoft.com/office/drawing/2018/hyperlinkcolor" val="tx"/>
                    </a:ext>
                  </a:extLst>
                </a:hlinkClick>
              </a:rPr>
              <a:t>Solution</a:t>
            </a:r>
            <a:r>
              <a:rPr lang="en-GB" b="1" dirty="0">
                <a:solidFill>
                  <a:srgbClr val="0169B3"/>
                </a:solidFill>
                <a:latin typeface="Helvetica" pitchFamily="2" charset="0"/>
              </a:rPr>
              <a:t>]</a:t>
            </a:r>
            <a:endParaRPr lang="en-GB" dirty="0">
              <a:solidFill>
                <a:srgbClr val="0169B3"/>
              </a:solidFill>
              <a:latin typeface="Helvetica" pitchFamily="2" charset="0"/>
            </a:endParaRPr>
          </a:p>
          <a:p>
            <a:pPr hangingPunct="0"/>
            <a:r>
              <a:rPr lang="en-GB" dirty="0">
                <a:solidFill>
                  <a:schemeClr val="accent4"/>
                </a:solidFill>
                <a:latin typeface="Helvetica" pitchFamily="2" charset="0"/>
              </a:rPr>
              <a:t>You are given a string. You should check if it is a palindrome, or not.</a:t>
            </a:r>
          </a:p>
        </p:txBody>
      </p:sp>
      <p:sp>
        <p:nvSpPr>
          <p:cNvPr id="6" name="TextBox 5">
            <a:extLst>
              <a:ext uri="{FF2B5EF4-FFF2-40B4-BE49-F238E27FC236}">
                <a16:creationId xmlns:a16="http://schemas.microsoft.com/office/drawing/2014/main" id="{6E5A35B0-031E-A744-8439-0B508927EA7C}"/>
              </a:ext>
            </a:extLst>
          </p:cNvPr>
          <p:cNvSpPr txBox="1"/>
          <p:nvPr/>
        </p:nvSpPr>
        <p:spPr>
          <a:xfrm>
            <a:off x="1120775" y="3544420"/>
            <a:ext cx="95023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rPr>
              <a:t>Problem 2 </a:t>
            </a:r>
            <a:r>
              <a:rPr lang="en-GB" b="1" dirty="0">
                <a:solidFill>
                  <a:srgbClr val="0169B3"/>
                </a:solidFill>
                <a:latin typeface="Helvetica" pitchFamily="2" charset="0"/>
              </a:rPr>
              <a:t>[</a:t>
            </a:r>
            <a:r>
              <a:rPr lang="en-GB" dirty="0">
                <a:solidFill>
                  <a:srgbClr val="0169B3"/>
                </a:solidFill>
                <a:latin typeface="Helvetica" pitchFamily="2" charset="0"/>
                <a:sym typeface="Calibri"/>
                <a:hlinkClick r:id="rId4">
                  <a:extLst>
                    <a:ext uri="{A12FA001-AC4F-418D-AE19-62706E023703}">
                      <ahyp:hlinkClr xmlns:ahyp="http://schemas.microsoft.com/office/drawing/2018/hyperlinkcolor" val="tx"/>
                    </a:ext>
                  </a:extLst>
                </a:hlinkClick>
              </a:rPr>
              <a:t>Solution</a:t>
            </a:r>
            <a:r>
              <a:rPr lang="en-GB" b="1" dirty="0">
                <a:solidFill>
                  <a:srgbClr val="0169B3"/>
                </a:solidFill>
                <a:latin typeface="Helvetica" pitchFamily="2" charset="0"/>
              </a:rPr>
              <a:t>]</a:t>
            </a:r>
            <a:br>
              <a:rPr lang="en-GB" dirty="0">
                <a:solidFill>
                  <a:srgbClr val="0169B3"/>
                </a:solidFill>
                <a:latin typeface="Helvetica" pitchFamily="2" charset="0"/>
              </a:rPr>
            </a:br>
            <a:r>
              <a:rPr lang="en-GB" dirty="0">
                <a:solidFill>
                  <a:schemeClr val="accent4"/>
                </a:solidFill>
                <a:latin typeface="Helvetica" pitchFamily="2" charset="0"/>
              </a:rPr>
              <a:t>You are given two numbers n, m, and a matrix of size n by m. Transpose it and print it out.</a:t>
            </a:r>
          </a:p>
        </p:txBody>
      </p:sp>
      <p:sp>
        <p:nvSpPr>
          <p:cNvPr id="5" name="TextBox 4">
            <a:extLst>
              <a:ext uri="{FF2B5EF4-FFF2-40B4-BE49-F238E27FC236}">
                <a16:creationId xmlns:a16="http://schemas.microsoft.com/office/drawing/2014/main" id="{7DBD9F36-DF0D-7540-9183-5BB253E39D0E}"/>
              </a:ext>
            </a:extLst>
          </p:cNvPr>
          <p:cNvSpPr txBox="1"/>
          <p:nvPr/>
        </p:nvSpPr>
        <p:spPr>
          <a:xfrm>
            <a:off x="1120775" y="1857374"/>
            <a:ext cx="950234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rPr>
              <a:t>Problem 1 </a:t>
            </a:r>
            <a:r>
              <a:rPr lang="en-GB" b="1" dirty="0">
                <a:solidFill>
                  <a:srgbClr val="0169B3"/>
                </a:solidFill>
                <a:latin typeface="Helvetica" pitchFamily="2" charset="0"/>
              </a:rPr>
              <a:t>[</a:t>
            </a:r>
            <a:r>
              <a:rPr lang="en-GB" dirty="0">
                <a:solidFill>
                  <a:srgbClr val="0169B3"/>
                </a:solidFill>
                <a:latin typeface="Helvetica" pitchFamily="2" charset="0"/>
                <a:sym typeface="Calibri"/>
                <a:hlinkClick r:id="rId5">
                  <a:extLst>
                    <a:ext uri="{A12FA001-AC4F-418D-AE19-62706E023703}">
                      <ahyp:hlinkClr xmlns:ahyp="http://schemas.microsoft.com/office/drawing/2018/hyperlinkcolor" val="tx"/>
                    </a:ext>
                  </a:extLst>
                </a:hlinkClick>
              </a:rPr>
              <a:t>Solution</a:t>
            </a:r>
            <a:r>
              <a:rPr lang="en-GB" b="1" dirty="0">
                <a:solidFill>
                  <a:srgbClr val="0169B3"/>
                </a:solidFill>
                <a:latin typeface="Helvetica" pitchFamily="2" charset="0"/>
              </a:rPr>
              <a:t>]</a:t>
            </a:r>
            <a:endParaRPr lang="en-GB" dirty="0">
              <a:solidFill>
                <a:srgbClr val="0169B3"/>
              </a:solidFill>
              <a:latin typeface="Helvetica" pitchFamily="2" charset="0"/>
            </a:endParaRPr>
          </a:p>
          <a:p>
            <a:pPr hangingPunct="0"/>
            <a:r>
              <a:rPr lang="en-GB" dirty="0">
                <a:solidFill>
                  <a:schemeClr val="accent4"/>
                </a:solidFill>
                <a:latin typeface="Helvetica" pitchFamily="2" charset="0"/>
              </a:rPr>
              <a:t>You are given the coordinates of a</a:t>
            </a:r>
            <a:r>
              <a:rPr lang="ru-RU" dirty="0">
                <a:solidFill>
                  <a:schemeClr val="accent4"/>
                </a:solidFill>
                <a:latin typeface="Helvetica" pitchFamily="2" charset="0"/>
              </a:rPr>
              <a:t> </a:t>
            </a:r>
            <a:r>
              <a:rPr lang="en-US" dirty="0">
                <a:solidFill>
                  <a:schemeClr val="accent4"/>
                </a:solidFill>
                <a:latin typeface="Helvetica" pitchFamily="2" charset="0"/>
              </a:rPr>
              <a:t>bishop </a:t>
            </a:r>
            <a:r>
              <a:rPr lang="en-GB" dirty="0">
                <a:solidFill>
                  <a:schemeClr val="accent4"/>
                </a:solidFill>
                <a:latin typeface="Helvetica" pitchFamily="2" charset="0"/>
              </a:rPr>
              <a:t>on a chessboard. Print out the coordinates of each cell to which you can make a move.</a:t>
            </a:r>
          </a:p>
        </p:txBody>
      </p:sp>
    </p:spTree>
    <p:extLst>
      <p:ext uri="{BB962C8B-B14F-4D97-AF65-F5344CB8AC3E}">
        <p14:creationId xmlns:p14="http://schemas.microsoft.com/office/powerpoint/2010/main" val="3663795192"/>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Practice</a:t>
            </a:r>
            <a:endParaRPr lang="ru-RU" dirty="0"/>
          </a:p>
        </p:txBody>
      </p:sp>
      <p:sp>
        <p:nvSpPr>
          <p:cNvPr id="5" name="TextBox 4">
            <a:extLst>
              <a:ext uri="{FF2B5EF4-FFF2-40B4-BE49-F238E27FC236}">
                <a16:creationId xmlns:a16="http://schemas.microsoft.com/office/drawing/2014/main" id="{7DBD9F36-DF0D-7540-9183-5BB253E39D0E}"/>
              </a:ext>
            </a:extLst>
          </p:cNvPr>
          <p:cNvSpPr txBox="1"/>
          <p:nvPr/>
        </p:nvSpPr>
        <p:spPr>
          <a:xfrm>
            <a:off x="1120775" y="1225691"/>
            <a:ext cx="5378450"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rPr>
              <a:t>Problem 4 </a:t>
            </a:r>
            <a:r>
              <a:rPr lang="en-GB" b="1" dirty="0">
                <a:solidFill>
                  <a:srgbClr val="0169B3"/>
                </a:solidFill>
                <a:latin typeface="Helvetica" pitchFamily="2" charset="0"/>
              </a:rPr>
              <a:t>[</a:t>
            </a:r>
            <a:r>
              <a:rPr lang="en-GB" dirty="0">
                <a:solidFill>
                  <a:srgbClr val="0169B3"/>
                </a:solidFill>
                <a:latin typeface="Helvetica" pitchFamily="2" charset="0"/>
                <a:hlinkClick r:id="rId3">
                  <a:extLst>
                    <a:ext uri="{A12FA001-AC4F-418D-AE19-62706E023703}">
                      <ahyp:hlinkClr xmlns:ahyp="http://schemas.microsoft.com/office/drawing/2018/hyperlinkcolor" val="tx"/>
                    </a:ext>
                  </a:extLst>
                </a:hlinkClick>
              </a:rPr>
              <a:t>Solution</a:t>
            </a:r>
            <a:r>
              <a:rPr lang="en-GB" b="1" dirty="0">
                <a:solidFill>
                  <a:srgbClr val="0169B3"/>
                </a:solidFill>
                <a:latin typeface="Helvetica" pitchFamily="2" charset="0"/>
              </a:rPr>
              <a:t>]</a:t>
            </a:r>
          </a:p>
          <a:p>
            <a:pPr hangingPunct="0"/>
            <a:endPar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kumimoji="0" lang="en-GB" sz="1800" i="0" u="none" strike="noStrike" cap="none" spc="0" normalizeH="0" baseline="0" dirty="0">
                <a:ln>
                  <a:noFill/>
                </a:ln>
                <a:solidFill>
                  <a:schemeClr val="accent4"/>
                </a:solidFill>
                <a:effectLst/>
                <a:uFillTx/>
                <a:latin typeface="Helvetica" pitchFamily="2" charset="0"/>
                <a:ea typeface="+mj-ea"/>
                <a:cs typeface="+mj-cs"/>
                <a:sym typeface="Calibri"/>
              </a:rPr>
              <a:t>Write a </a:t>
            </a:r>
            <a:r>
              <a:rPr kumimoji="0" lang="en-GB" sz="1800" b="1" i="0" u="none" strike="noStrike" cap="none" spc="0" normalizeH="0" baseline="0" dirty="0" err="1">
                <a:ln>
                  <a:noFill/>
                </a:ln>
                <a:solidFill>
                  <a:schemeClr val="accent4"/>
                </a:solidFill>
                <a:effectLst/>
                <a:uFillTx/>
                <a:latin typeface="Helvetica" pitchFamily="2" charset="0"/>
                <a:ea typeface="+mj-ea"/>
                <a:cs typeface="+mj-cs"/>
                <a:sym typeface="Calibri"/>
              </a:rPr>
              <a:t>hexagonal</a:t>
            </a:r>
            <a:r>
              <a:rPr lang="en-GB" b="1" dirty="0" err="1">
                <a:solidFill>
                  <a:schemeClr val="accent4"/>
                </a:solidFill>
                <a:latin typeface="Helvetica" pitchFamily="2" charset="0"/>
                <a:ea typeface="+mj-ea"/>
                <a:cs typeface="+mj-cs"/>
                <a:sym typeface="Calibri"/>
              </a:rPr>
              <a:t>_grid_traveler</a:t>
            </a:r>
            <a:r>
              <a:rPr lang="en-GB" dirty="0">
                <a:solidFill>
                  <a:schemeClr val="accent4"/>
                </a:solidFill>
                <a:latin typeface="Helvetica" pitchFamily="2" charset="0"/>
                <a:ea typeface="+mj-ea"/>
                <a:cs typeface="+mj-cs"/>
                <a:sym typeface="Calibri"/>
              </a:rPr>
              <a:t>, which represents the traveller on hexagonal grid.</a:t>
            </a:r>
          </a:p>
          <a:p>
            <a:endParaRPr lang="en-GB" dirty="0"/>
          </a:p>
          <a:p>
            <a:pPr marL="285750" indent="-285750">
              <a:buFont typeface="Arial" panose="020B0604020202020204" pitchFamily="34" charset="0"/>
              <a:buChar char="•"/>
            </a:pPr>
            <a:r>
              <a:rPr lang="en-GB" dirty="0"/>
              <a:t>Public </a:t>
            </a:r>
            <a:r>
              <a:rPr lang="en-GB" dirty="0" err="1"/>
              <a:t>enum</a:t>
            </a:r>
            <a:r>
              <a:rPr lang="en-GB" dirty="0"/>
              <a:t> direction (should be inside the class!), which should have six enumerators: </a:t>
            </a:r>
            <a:r>
              <a:rPr lang="en-GB" dirty="0" err="1"/>
              <a:t>e_up</a:t>
            </a:r>
            <a:r>
              <a:rPr lang="en-GB" dirty="0"/>
              <a:t>, </a:t>
            </a:r>
            <a:r>
              <a:rPr lang="en-GB" dirty="0" err="1"/>
              <a:t>e_up_right</a:t>
            </a:r>
            <a:r>
              <a:rPr lang="en-GB" dirty="0"/>
              <a:t>, </a:t>
            </a:r>
            <a:r>
              <a:rPr lang="en-GB" dirty="0" err="1"/>
              <a:t>e_down_right</a:t>
            </a:r>
            <a:r>
              <a:rPr lang="en-GB" dirty="0"/>
              <a:t>, </a:t>
            </a:r>
            <a:r>
              <a:rPr lang="en-GB" dirty="0" err="1"/>
              <a:t>e_down</a:t>
            </a:r>
            <a:r>
              <a:rPr lang="en-GB" dirty="0"/>
              <a:t>, </a:t>
            </a:r>
            <a:r>
              <a:rPr lang="en-GB" dirty="0" err="1"/>
              <a:t>e_down_left</a:t>
            </a:r>
            <a:r>
              <a:rPr lang="en-GB" dirty="0"/>
              <a:t>, </a:t>
            </a:r>
            <a:r>
              <a:rPr lang="en-GB" dirty="0" err="1"/>
              <a:t>e_up_left</a:t>
            </a:r>
            <a:endParaRPr lang="en-GB" dirty="0"/>
          </a:p>
          <a:p>
            <a:pPr marL="285750" indent="-285750">
              <a:buFont typeface="Arial" panose="020B0604020202020204" pitchFamily="34" charset="0"/>
              <a:buChar char="•"/>
            </a:pPr>
            <a:r>
              <a:rPr lang="en-GB" dirty="0"/>
              <a:t>Default constructor, copy constructor, copy assignment operator, destructor</a:t>
            </a:r>
          </a:p>
          <a:p>
            <a:pPr marL="285750" indent="-285750">
              <a:buFont typeface="Arial" panose="020B0604020202020204" pitchFamily="34" charset="0"/>
              <a:buChar char="•"/>
            </a:pPr>
            <a:r>
              <a:rPr lang="en-GB" dirty="0"/>
              <a:t>Public non-</a:t>
            </a:r>
            <a:r>
              <a:rPr lang="en-GB" dirty="0" err="1"/>
              <a:t>const</a:t>
            </a:r>
            <a:r>
              <a:rPr lang="en-GB" dirty="0"/>
              <a:t> method </a:t>
            </a:r>
            <a:r>
              <a:rPr lang="en-GB" b="1" dirty="0"/>
              <a:t>move</a:t>
            </a:r>
            <a:r>
              <a:rPr lang="en-GB" dirty="0"/>
              <a:t>, which receives enumerator of the </a:t>
            </a:r>
            <a:r>
              <a:rPr lang="en-GB" dirty="0" err="1"/>
              <a:t>enum</a:t>
            </a:r>
            <a:r>
              <a:rPr lang="en-GB" dirty="0"/>
              <a:t> direction </a:t>
            </a:r>
            <a:r>
              <a:rPr lang="en-GB" b="1" dirty="0"/>
              <a:t>by a value </a:t>
            </a:r>
            <a:r>
              <a:rPr lang="en-GB" dirty="0"/>
              <a:t>and returns void. Moves the traveller in the provided direction.</a:t>
            </a:r>
          </a:p>
          <a:p>
            <a:pPr marL="285750" indent="-285750">
              <a:buFont typeface="Arial" panose="020B0604020202020204" pitchFamily="34" charset="0"/>
              <a:buChar char="•"/>
            </a:pPr>
            <a:r>
              <a:rPr lang="en-GB" dirty="0"/>
              <a:t>Public </a:t>
            </a:r>
            <a:r>
              <a:rPr lang="en-GB" dirty="0" err="1"/>
              <a:t>const</a:t>
            </a:r>
            <a:r>
              <a:rPr lang="en-GB" dirty="0"/>
              <a:t> method (</a:t>
            </a:r>
            <a:r>
              <a:rPr lang="en-GB" b="1" dirty="0"/>
              <a:t>getter</a:t>
            </a:r>
            <a:r>
              <a:rPr lang="en-GB" dirty="0"/>
              <a:t>) </a:t>
            </a:r>
            <a:r>
              <a:rPr lang="en-GB" b="1" dirty="0" err="1"/>
              <a:t>get_coordinates</a:t>
            </a:r>
            <a:r>
              <a:rPr lang="en-GB" dirty="0"/>
              <a:t>, which should return current coordinates of the traveller in </a:t>
            </a:r>
            <a:r>
              <a:rPr lang="en-GB"/>
              <a:t>the field</a:t>
            </a:r>
            <a:endParaRPr lang="en-GB" dirty="0"/>
          </a:p>
        </p:txBody>
      </p:sp>
      <p:pic>
        <p:nvPicPr>
          <p:cNvPr id="2050" name="Picture 2" descr="Polar coordinates of vertices of a hexagonal grid? - Stack Overflow">
            <a:extLst>
              <a:ext uri="{FF2B5EF4-FFF2-40B4-BE49-F238E27FC236}">
                <a16:creationId xmlns:a16="http://schemas.microsoft.com/office/drawing/2014/main" id="{673C276A-ABCE-5A44-AD74-5CC2EAA3B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9225" y="1536700"/>
            <a:ext cx="4572000" cy="378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728869"/>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sp>
        <p:nvSpPr>
          <p:cNvPr id="3" name="TextBox 2">
            <a:extLst>
              <a:ext uri="{FF2B5EF4-FFF2-40B4-BE49-F238E27FC236}">
                <a16:creationId xmlns:a16="http://schemas.microsoft.com/office/drawing/2014/main" id="{595B3AD5-7A36-6A49-BDC1-7D8C75E0269F}"/>
              </a:ext>
            </a:extLst>
          </p:cNvPr>
          <p:cNvSpPr txBox="1"/>
          <p:nvPr/>
        </p:nvSpPr>
        <p:spPr>
          <a:xfrm>
            <a:off x="1142277" y="1178734"/>
            <a:ext cx="9683289"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Problem: calculate n!</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For large n (for example, n = 100), the number n! can’t be stored in any integer number type in C++, so in order to properly solve this problem, we should implement a class, which will work just like int (interface-wise), but will support working with the numbers of unlimited size.</a:t>
            </a:r>
            <a:endParaRPr kumimoji="0" lang="ru-RU"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ru-RU"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ea typeface="+mj-ea"/>
                <a:cs typeface="+mj-cs"/>
                <a:sym typeface="Calibri"/>
              </a:rPr>
              <a:t>To support long multiplication, for example, we can use the algorithm which all of us have already learnt at school:</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87E51A54-00FD-674E-8635-CB9B677B5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277" y="3502725"/>
            <a:ext cx="3873500" cy="3124200"/>
          </a:xfrm>
          <a:prstGeom prst="rect">
            <a:avLst/>
          </a:prstGeom>
        </p:spPr>
      </p:pic>
      <p:pic>
        <p:nvPicPr>
          <p:cNvPr id="4098" name="Picture 2" descr="Умножение столбиком • Математика, Математика в начальной школе | Фоксфорд  Учебник">
            <a:extLst>
              <a:ext uri="{FF2B5EF4-FFF2-40B4-BE49-F238E27FC236}">
                <a16:creationId xmlns:a16="http://schemas.microsoft.com/office/drawing/2014/main" id="{2C57D02A-ADA5-0E4A-B91A-E2B5944B7C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487056"/>
            <a:ext cx="3974987" cy="3139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212618"/>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pic>
        <p:nvPicPr>
          <p:cNvPr id="13" name="Picture 12">
            <a:extLst>
              <a:ext uri="{FF2B5EF4-FFF2-40B4-BE49-F238E27FC236}">
                <a16:creationId xmlns:a16="http://schemas.microsoft.com/office/drawing/2014/main" id="{F5B2FA5D-C185-E344-BC46-337790220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4030" y="1145704"/>
            <a:ext cx="5820162" cy="5345046"/>
          </a:xfrm>
          <a:prstGeom prst="rect">
            <a:avLst/>
          </a:prstGeom>
        </p:spPr>
      </p:pic>
    </p:spTree>
    <p:extLst>
      <p:ext uri="{BB962C8B-B14F-4D97-AF65-F5344CB8AC3E}">
        <p14:creationId xmlns:p14="http://schemas.microsoft.com/office/powerpoint/2010/main" val="2317126590"/>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pic>
        <p:nvPicPr>
          <p:cNvPr id="11" name="Picture 10">
            <a:extLst>
              <a:ext uri="{FF2B5EF4-FFF2-40B4-BE49-F238E27FC236}">
                <a16:creationId xmlns:a16="http://schemas.microsoft.com/office/drawing/2014/main" id="{438D52B1-39E8-3643-B790-EC2BE91DC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3" y="2937686"/>
            <a:ext cx="4085861" cy="2701113"/>
          </a:xfrm>
          <a:prstGeom prst="rect">
            <a:avLst/>
          </a:prstGeom>
        </p:spPr>
      </p:pic>
      <p:sp>
        <p:nvSpPr>
          <p:cNvPr id="5" name="TextBox 4">
            <a:extLst>
              <a:ext uri="{FF2B5EF4-FFF2-40B4-BE49-F238E27FC236}">
                <a16:creationId xmlns:a16="http://schemas.microsoft.com/office/drawing/2014/main" id="{974BEF71-A255-0C49-9592-EA90FA9BCEE3}"/>
              </a:ext>
            </a:extLst>
          </p:cNvPr>
          <p:cNvSpPr txBox="1"/>
          <p:nvPr/>
        </p:nvSpPr>
        <p:spPr>
          <a:xfrm>
            <a:off x="1120774" y="1320800"/>
            <a:ext cx="972629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GB" b="1" dirty="0"/>
              <a:t>Member fields</a:t>
            </a:r>
          </a:p>
          <a:p>
            <a:pPr marL="285750" indent="-285750">
              <a:buFont typeface="Arial" panose="020B0604020202020204" pitchFamily="34" charset="0"/>
              <a:buChar char="•"/>
            </a:pPr>
            <a:endParaRPr lang="en-GB" b="1" dirty="0"/>
          </a:p>
          <a:p>
            <a:r>
              <a:rPr lang="en-GB" dirty="0"/>
              <a:t>Idea: let’s store number as a </a:t>
            </a:r>
            <a:r>
              <a:rPr lang="en-GB" b="1" dirty="0"/>
              <a:t>reversed</a:t>
            </a:r>
            <a:r>
              <a:rPr lang="en-GB" dirty="0"/>
              <a:t> sequence of its digits</a:t>
            </a:r>
          </a:p>
          <a:p>
            <a:r>
              <a:rPr lang="en-GB" dirty="0"/>
              <a:t>Idea 2: let’s store a special bool-flag, which will indicate if the number is negative or not</a:t>
            </a:r>
          </a:p>
        </p:txBody>
      </p:sp>
    </p:spTree>
    <p:extLst>
      <p:ext uri="{BB962C8B-B14F-4D97-AF65-F5344CB8AC3E}">
        <p14:creationId xmlns:p14="http://schemas.microsoft.com/office/powerpoint/2010/main" val="399708951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sp>
        <p:nvSpPr>
          <p:cNvPr id="5" name="TextBox 4">
            <a:extLst>
              <a:ext uri="{FF2B5EF4-FFF2-40B4-BE49-F238E27FC236}">
                <a16:creationId xmlns:a16="http://schemas.microsoft.com/office/drawing/2014/main" id="{974BEF71-A255-0C49-9592-EA90FA9BCEE3}"/>
              </a:ext>
            </a:extLst>
          </p:cNvPr>
          <p:cNvSpPr txBox="1"/>
          <p:nvPr/>
        </p:nvSpPr>
        <p:spPr>
          <a:xfrm>
            <a:off x="1120774" y="1320800"/>
            <a:ext cx="97262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GB" b="1" dirty="0"/>
              <a:t>Constructors, rule of three</a:t>
            </a:r>
            <a:endParaRPr lang="en-GB" dirty="0"/>
          </a:p>
        </p:txBody>
      </p:sp>
      <p:sp>
        <p:nvSpPr>
          <p:cNvPr id="6" name="TextBox 5">
            <a:extLst>
              <a:ext uri="{FF2B5EF4-FFF2-40B4-BE49-F238E27FC236}">
                <a16:creationId xmlns:a16="http://schemas.microsoft.com/office/drawing/2014/main" id="{B3146AAE-08F1-4747-9BFD-15ADB4ADE6CD}"/>
              </a:ext>
            </a:extLst>
          </p:cNvPr>
          <p:cNvSpPr txBox="1"/>
          <p:nvPr/>
        </p:nvSpPr>
        <p:spPr>
          <a:xfrm>
            <a:off x="6335569" y="1773043"/>
            <a:ext cx="4735657"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b="1" dirty="0">
                <a:latin typeface="Helvetica" pitchFamily="2" charset="0"/>
              </a:rPr>
              <a:t>Constructor from int</a:t>
            </a:r>
            <a:r>
              <a:rPr lang="en-GB" dirty="0">
                <a:latin typeface="Helvetica" pitchFamily="2" charset="0"/>
              </a:rPr>
              <a:t>: since the constructor is not defined as explicit, we can initialize </a:t>
            </a:r>
            <a:r>
              <a:rPr lang="en-GB" dirty="0" err="1">
                <a:latin typeface="Helvetica" pitchFamily="2" charset="0"/>
              </a:rPr>
              <a:t>bigint</a:t>
            </a:r>
            <a:r>
              <a:rPr lang="en-GB" dirty="0">
                <a:latin typeface="Helvetica" pitchFamily="2" charset="0"/>
              </a:rPr>
              <a:t> just like int (look at the one and only line in the </a:t>
            </a:r>
            <a:r>
              <a:rPr lang="en-GB" b="1" dirty="0">
                <a:latin typeface="Helvetica" pitchFamily="2" charset="0"/>
              </a:rPr>
              <a:t>main </a:t>
            </a:r>
            <a:r>
              <a:rPr lang="en-GB" dirty="0">
                <a:latin typeface="Helvetica" pitchFamily="2" charset="0"/>
              </a:rPr>
              <a:t>function)</a:t>
            </a:r>
          </a:p>
          <a:p>
            <a:pPr marL="285750" indent="-285750" hangingPunct="0">
              <a:buFont typeface="Arial" panose="020B0604020202020204" pitchFamily="34" charset="0"/>
              <a:buChar char="•"/>
            </a:pPr>
            <a:r>
              <a:rPr kumimoji="0" lang="en-GB" sz="1800" b="1" i="0" u="none" strike="noStrike" cap="none" spc="0" normalizeH="0" baseline="0" dirty="0">
                <a:ln>
                  <a:noFill/>
                </a:ln>
                <a:solidFill>
                  <a:srgbClr val="323332"/>
                </a:solidFill>
                <a:effectLst/>
                <a:uFillTx/>
                <a:latin typeface="Helvetica" pitchFamily="2" charset="0"/>
                <a:ea typeface="+mj-ea"/>
                <a:cs typeface="+mj-cs"/>
                <a:sym typeface="Calibri"/>
              </a:rPr>
              <a:t>Default constructor: </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should initiali</a:t>
            </a:r>
            <a:r>
              <a:rPr lang="en-GB" dirty="0">
                <a:solidFill>
                  <a:srgbClr val="323332"/>
                </a:solidFill>
                <a:latin typeface="Helvetica" pitchFamily="2" charset="0"/>
                <a:ea typeface="+mj-ea"/>
                <a:cs typeface="+mj-cs"/>
                <a:sym typeface="Calibri"/>
              </a:rPr>
              <a:t>ze </a:t>
            </a:r>
            <a:r>
              <a:rPr lang="en-GB" dirty="0" err="1">
                <a:solidFill>
                  <a:srgbClr val="323332"/>
                </a:solidFill>
                <a:latin typeface="Helvetica" pitchFamily="2" charset="0"/>
                <a:ea typeface="+mj-ea"/>
                <a:cs typeface="+mj-cs"/>
                <a:sym typeface="Calibri"/>
              </a:rPr>
              <a:t>bigint</a:t>
            </a:r>
            <a:r>
              <a:rPr lang="en-GB" dirty="0">
                <a:solidFill>
                  <a:srgbClr val="323332"/>
                </a:solidFill>
                <a:latin typeface="Helvetica" pitchFamily="2" charset="0"/>
                <a:ea typeface="+mj-ea"/>
                <a:cs typeface="+mj-cs"/>
                <a:sym typeface="Calibri"/>
              </a:rPr>
              <a:t> with 0</a:t>
            </a:r>
          </a:p>
          <a:p>
            <a:pPr marL="285750" indent="-285750" hangingPunct="0">
              <a:buFont typeface="Arial" panose="020B0604020202020204" pitchFamily="34" charset="0"/>
              <a:buChar char="•"/>
            </a:pPr>
            <a:r>
              <a:rPr kumimoji="0" lang="en-GB" sz="1800" b="1" i="0" u="none" strike="noStrike" cap="none" spc="0" normalizeH="0" baseline="0" dirty="0">
                <a:ln>
                  <a:noFill/>
                </a:ln>
                <a:solidFill>
                  <a:srgbClr val="323332"/>
                </a:solidFill>
                <a:effectLst/>
                <a:uFillTx/>
                <a:latin typeface="Helvetica" pitchFamily="2" charset="0"/>
                <a:ea typeface="+mj-ea"/>
                <a:cs typeface="+mj-cs"/>
                <a:sym typeface="Calibri"/>
              </a:rPr>
              <a:t>Copy constructor:</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should be defaulted</a:t>
            </a:r>
            <a:endParaRPr lang="en-GB" dirty="0">
              <a:solidFill>
                <a:srgbClr val="323332"/>
              </a:solidFill>
              <a:latin typeface="Helvetica" pitchFamily="2" charset="0"/>
              <a:ea typeface="+mj-ea"/>
              <a:cs typeface="+mj-cs"/>
              <a:sym typeface="Calibri"/>
            </a:endParaRPr>
          </a:p>
          <a:p>
            <a:pPr marL="285750" indent="-285750" hangingPunct="0">
              <a:buFont typeface="Arial" panose="020B0604020202020204" pitchFamily="34" charset="0"/>
              <a:buChar char="•"/>
            </a:pPr>
            <a:r>
              <a:rPr kumimoji="0" lang="en-GB" sz="1800" b="1" i="0" u="none" strike="noStrike" cap="none" spc="0" normalizeH="0" baseline="0" dirty="0">
                <a:ln>
                  <a:noFill/>
                </a:ln>
                <a:solidFill>
                  <a:srgbClr val="323332"/>
                </a:solidFill>
                <a:effectLst/>
                <a:uFillTx/>
                <a:latin typeface="Helvetica" pitchFamily="2" charset="0"/>
                <a:ea typeface="+mj-ea"/>
                <a:cs typeface="+mj-cs"/>
                <a:sym typeface="Calibri"/>
              </a:rPr>
              <a:t>Destructor:</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a:t>
            </a:r>
            <a:r>
              <a:rPr lang="en-GB" dirty="0">
                <a:solidFill>
                  <a:srgbClr val="323332"/>
                </a:solidFill>
                <a:latin typeface="Helvetica" pitchFamily="2" charset="0"/>
                <a:sym typeface="Calibri"/>
              </a:rPr>
              <a:t>should be defaulted</a:t>
            </a:r>
          </a:p>
          <a:p>
            <a:pPr marL="285750" indent="-285750" hangingPunct="0">
              <a:buFont typeface="Arial" panose="020B0604020202020204" pitchFamily="34" charset="0"/>
              <a:buChar char="•"/>
            </a:pPr>
            <a:r>
              <a:rPr lang="en-RU" b="1" dirty="0">
                <a:solidFill>
                  <a:srgbClr val="323332"/>
                </a:solidFill>
                <a:latin typeface="Helvetica" pitchFamily="2" charset="0"/>
                <a:ea typeface="+mj-ea"/>
                <a:cs typeface="+mj-cs"/>
                <a:sym typeface="Calibri"/>
              </a:rPr>
              <a:t>Copy assignment:</a:t>
            </a:r>
            <a:r>
              <a:rPr lang="en-RU" dirty="0">
                <a:solidFill>
                  <a:srgbClr val="323332"/>
                </a:solidFill>
                <a:latin typeface="Helvetica" pitchFamily="2" charset="0"/>
                <a:ea typeface="+mj-ea"/>
                <a:cs typeface="+mj-cs"/>
                <a:sym typeface="Calibri"/>
              </a:rPr>
              <a:t> operator should be defaulted</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9" name="Picture 8">
            <a:extLst>
              <a:ext uri="{FF2B5EF4-FFF2-40B4-BE49-F238E27FC236}">
                <a16:creationId xmlns:a16="http://schemas.microsoft.com/office/drawing/2014/main" id="{9B384BBA-96A2-E942-B58C-88FE7CF909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4" y="1773043"/>
            <a:ext cx="5047642" cy="4332473"/>
          </a:xfrm>
          <a:prstGeom prst="rect">
            <a:avLst/>
          </a:prstGeom>
        </p:spPr>
      </p:pic>
    </p:spTree>
    <p:extLst>
      <p:ext uri="{BB962C8B-B14F-4D97-AF65-F5344CB8AC3E}">
        <p14:creationId xmlns:p14="http://schemas.microsoft.com/office/powerpoint/2010/main" val="27199853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Const Methods</a:t>
            </a:r>
            <a:endParaRPr lang="ru-RU" dirty="0"/>
          </a:p>
        </p:txBody>
      </p:sp>
      <p:sp>
        <p:nvSpPr>
          <p:cNvPr id="4" name="TextBox 3">
            <a:extLst>
              <a:ext uri="{FF2B5EF4-FFF2-40B4-BE49-F238E27FC236}">
                <a16:creationId xmlns:a16="http://schemas.microsoft.com/office/drawing/2014/main" id="{1A83918B-C4DE-F648-B5B4-8D762CEED529}"/>
              </a:ext>
            </a:extLst>
          </p:cNvPr>
          <p:cNvSpPr txBox="1"/>
          <p:nvPr/>
        </p:nvSpPr>
        <p:spPr>
          <a:xfrm>
            <a:off x="1120775" y="1582936"/>
            <a:ext cx="2796317"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 </a:t>
            </a:r>
            <a:r>
              <a:rPr lang="en-GB" dirty="0" err="1"/>
              <a:t>const</a:t>
            </a:r>
            <a:r>
              <a:rPr lang="en-GB" dirty="0"/>
              <a:t> method is a method that can be called on a </a:t>
            </a:r>
            <a:r>
              <a:rPr lang="en-GB" dirty="0" err="1"/>
              <a:t>const</a:t>
            </a:r>
            <a:r>
              <a:rPr lang="en-GB" dirty="0"/>
              <a:t>-qualified instance, but it can NOT modify the internal fields of a structure: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A7CEC59C-C403-3F4F-82A2-C7D36AE4DE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879" y="904240"/>
            <a:ext cx="6718039" cy="5769610"/>
          </a:xfrm>
          <a:prstGeom prst="rect">
            <a:avLst/>
          </a:prstGeom>
        </p:spPr>
      </p:pic>
      <p:pic>
        <p:nvPicPr>
          <p:cNvPr id="9" name="Picture 8">
            <a:extLst>
              <a:ext uri="{FF2B5EF4-FFF2-40B4-BE49-F238E27FC236}">
                <a16:creationId xmlns:a16="http://schemas.microsoft.com/office/drawing/2014/main" id="{DF27BD57-F19D-3C42-A1BD-15557E761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039" y="3520741"/>
            <a:ext cx="3701788" cy="938055"/>
          </a:xfrm>
          <a:prstGeom prst="rect">
            <a:avLst/>
          </a:prstGeom>
        </p:spPr>
      </p:pic>
      <p:pic>
        <p:nvPicPr>
          <p:cNvPr id="11" name="Picture 10">
            <a:extLst>
              <a:ext uri="{FF2B5EF4-FFF2-40B4-BE49-F238E27FC236}">
                <a16:creationId xmlns:a16="http://schemas.microsoft.com/office/drawing/2014/main" id="{01CEE93F-CD51-CA40-85AE-1302CC561A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980" y="4523651"/>
            <a:ext cx="4843906" cy="451296"/>
          </a:xfrm>
          <a:prstGeom prst="rect">
            <a:avLst/>
          </a:prstGeom>
        </p:spPr>
      </p:pic>
    </p:spTree>
    <p:extLst>
      <p:ext uri="{BB962C8B-B14F-4D97-AF65-F5344CB8AC3E}">
        <p14:creationId xmlns:p14="http://schemas.microsoft.com/office/powerpoint/2010/main" val="2455722464"/>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sp>
        <p:nvSpPr>
          <p:cNvPr id="3" name="TextBox 2">
            <a:extLst>
              <a:ext uri="{FF2B5EF4-FFF2-40B4-BE49-F238E27FC236}">
                <a16:creationId xmlns:a16="http://schemas.microsoft.com/office/drawing/2014/main" id="{7CF3C06B-AD12-494E-86A0-C8379F056782}"/>
              </a:ext>
            </a:extLst>
          </p:cNvPr>
          <p:cNvSpPr txBox="1"/>
          <p:nvPr/>
        </p:nvSpPr>
        <p:spPr>
          <a:xfrm>
            <a:off x="1120774" y="1136132"/>
            <a:ext cx="9726296"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b="1" dirty="0">
                <a:solidFill>
                  <a:schemeClr val="accent4"/>
                </a:solidFill>
                <a:latin typeface="Helvetica" pitchFamily="2" charset="0"/>
              </a:rPr>
              <a:t>Arithmetic operations</a:t>
            </a:r>
            <a:endParaRPr lang="en-GB" dirty="0">
              <a:solidFill>
                <a:schemeClr val="accent4"/>
              </a:solidFill>
              <a:latin typeface="Helvetica" pitchFamily="2" charset="0"/>
            </a:endParaRPr>
          </a:p>
          <a:p>
            <a:pPr hangingPunct="0"/>
            <a:endParaRPr lang="en-GB" dirty="0">
              <a:solidFill>
                <a:schemeClr val="accent4"/>
              </a:solidFill>
              <a:latin typeface="Helvetica" pitchFamily="2" charset="0"/>
            </a:endParaRPr>
          </a:p>
          <a:p>
            <a:pPr hangingPunct="0"/>
            <a:r>
              <a:rPr lang="en-GB" dirty="0">
                <a:solidFill>
                  <a:schemeClr val="accent4"/>
                </a:solidFill>
                <a:latin typeface="Helvetica" pitchFamily="2" charset="0"/>
              </a:rPr>
              <a:t>As in the case of </a:t>
            </a:r>
            <a:r>
              <a:rPr lang="en-GB" b="1" dirty="0">
                <a:solidFill>
                  <a:schemeClr val="accent4"/>
                </a:solidFill>
                <a:latin typeface="Helvetica" pitchFamily="2" charset="0"/>
              </a:rPr>
              <a:t>vector</a:t>
            </a:r>
            <a:r>
              <a:rPr lang="en-GB" dirty="0">
                <a:solidFill>
                  <a:schemeClr val="accent4"/>
                </a:solidFill>
                <a:latin typeface="Helvetica" pitchFamily="2" charset="0"/>
              </a:rPr>
              <a:t> (3D), in order to correctly define arithmetic operations, you first need to define compound assignment operators, and then binary operators</a:t>
            </a:r>
            <a:r>
              <a:rPr lang="ru-RU" dirty="0">
                <a:solidFill>
                  <a:schemeClr val="accent4"/>
                </a:solidFill>
                <a:latin typeface="Helvetica" pitchFamily="2" charset="0"/>
              </a:rPr>
              <a:t> </a:t>
            </a:r>
            <a:r>
              <a:rPr lang="en-US" dirty="0">
                <a:solidFill>
                  <a:schemeClr val="accent4"/>
                </a:solidFill>
                <a:latin typeface="Helvetica" pitchFamily="2" charset="0"/>
              </a:rPr>
              <a:t>(don’t forget to const qualify the return value of binary operators)</a:t>
            </a:r>
            <a:r>
              <a:rPr lang="en-GB" dirty="0">
                <a:solidFill>
                  <a:schemeClr val="accent4"/>
                </a:solidFill>
                <a:latin typeface="Helvetica" pitchFamily="2" charset="0"/>
              </a:rPr>
              <a:t>.</a:t>
            </a:r>
            <a:endParaRPr lang="en-US" dirty="0">
              <a:solidFill>
                <a:schemeClr val="accent4"/>
              </a:solidFill>
              <a:latin typeface="Helvetica" pitchFamily="2" charset="0"/>
            </a:endParaRPr>
          </a:p>
          <a:p>
            <a:pPr hangingPunct="0"/>
            <a:endParaRPr lang="en-US" dirty="0">
              <a:solidFill>
                <a:schemeClr val="accent4"/>
              </a:solidFill>
              <a:latin typeface="Helvetica" pitchFamily="2" charset="0"/>
            </a:endParaRPr>
          </a:p>
          <a:p>
            <a:pPr hangingPunct="0"/>
            <a:r>
              <a:rPr lang="en-GB" dirty="0"/>
              <a:t>Algorithm-wise, the operations of long addition, subtraction and multiplication were learned in school, so I will not repeat them again.</a:t>
            </a:r>
            <a:endParaRPr lang="en-GB" dirty="0">
              <a:solidFill>
                <a:schemeClr val="accent4"/>
              </a:solidFill>
              <a:latin typeface="Helvetica" pitchFamily="2" charset="0"/>
            </a:endParaRPr>
          </a:p>
          <a:p>
            <a:pPr hangingPunct="0"/>
            <a:endParaRPr lang="en-GB" dirty="0">
              <a:solidFill>
                <a:schemeClr val="accent4"/>
              </a:solidFill>
              <a:latin typeface="Helvetica" pitchFamily="2" charset="0"/>
            </a:endParaRPr>
          </a:p>
          <a:p>
            <a:pPr hangingPunct="0"/>
            <a:r>
              <a:rPr lang="en-GB" dirty="0">
                <a:solidFill>
                  <a:schemeClr val="accent4"/>
                </a:solidFill>
                <a:latin typeface="Helvetica" pitchFamily="2" charset="0"/>
              </a:rPr>
              <a:t>Unary + and – will be very easy to implement due to the presence of the </a:t>
            </a:r>
            <a:r>
              <a:rPr lang="en-GB" b="1" dirty="0">
                <a:solidFill>
                  <a:schemeClr val="accent4"/>
                </a:solidFill>
                <a:latin typeface="Helvetica" pitchFamily="2" charset="0"/>
              </a:rPr>
              <a:t>_negative </a:t>
            </a:r>
            <a:r>
              <a:rPr lang="en-GB" dirty="0">
                <a:solidFill>
                  <a:schemeClr val="accent4"/>
                </a:solidFill>
                <a:latin typeface="Helvetica" pitchFamily="2" charset="0"/>
              </a:rPr>
              <a:t>variable.</a:t>
            </a:r>
          </a:p>
          <a:p>
            <a:pPr hangingPunct="0"/>
            <a:endParaRPr lang="en-GB" dirty="0">
              <a:solidFill>
                <a:schemeClr val="accent4"/>
              </a:solidFill>
              <a:latin typeface="Helvetica" pitchFamily="2" charset="0"/>
            </a:endParaRPr>
          </a:p>
          <a:p>
            <a:pPr hangingPunct="0"/>
            <a:r>
              <a:rPr lang="en-GB" dirty="0">
                <a:solidFill>
                  <a:schemeClr val="accent4"/>
                </a:solidFill>
                <a:latin typeface="Helvetica" pitchFamily="2" charset="0"/>
              </a:rPr>
              <a:t>By the way, in order to support expressions like </a:t>
            </a:r>
            <a:r>
              <a:rPr lang="en-GB" b="1" dirty="0">
                <a:solidFill>
                  <a:schemeClr val="accent4"/>
                </a:solidFill>
                <a:latin typeface="Helvetica" pitchFamily="2" charset="0"/>
              </a:rPr>
              <a:t>x + 1 </a:t>
            </a:r>
            <a:r>
              <a:rPr lang="en-GB" dirty="0">
                <a:solidFill>
                  <a:schemeClr val="accent4"/>
                </a:solidFill>
                <a:latin typeface="Helvetica" pitchFamily="2" charset="0"/>
              </a:rPr>
              <a:t>(where </a:t>
            </a:r>
            <a:r>
              <a:rPr lang="en-GB" b="1" dirty="0">
                <a:solidFill>
                  <a:schemeClr val="accent4"/>
                </a:solidFill>
                <a:latin typeface="Helvetica" pitchFamily="2" charset="0"/>
              </a:rPr>
              <a:t>x</a:t>
            </a:r>
            <a:r>
              <a:rPr lang="en-GB" dirty="0">
                <a:solidFill>
                  <a:schemeClr val="accent4"/>
                </a:solidFill>
                <a:latin typeface="Helvetica" pitchFamily="2" charset="0"/>
              </a:rPr>
              <a:t> is a </a:t>
            </a:r>
            <a:r>
              <a:rPr lang="en-GB" b="1" dirty="0" err="1">
                <a:solidFill>
                  <a:schemeClr val="accent4"/>
                </a:solidFill>
                <a:latin typeface="Helvetica" pitchFamily="2" charset="0"/>
              </a:rPr>
              <a:t>bigint</a:t>
            </a:r>
            <a:r>
              <a:rPr lang="en-GB" dirty="0">
                <a:solidFill>
                  <a:schemeClr val="accent4"/>
                </a:solidFill>
                <a:latin typeface="Helvetica" pitchFamily="2" charset="0"/>
              </a:rPr>
              <a:t>) you don’t even have to redefine the operator+ to receive int as an </a:t>
            </a:r>
            <a:r>
              <a:rPr lang="en-GB" dirty="0" err="1">
                <a:solidFill>
                  <a:schemeClr val="accent4"/>
                </a:solidFill>
                <a:latin typeface="Helvetica" pitchFamily="2" charset="0"/>
              </a:rPr>
              <a:t>rhs</a:t>
            </a:r>
            <a:r>
              <a:rPr lang="en-GB" dirty="0">
                <a:solidFill>
                  <a:schemeClr val="accent4"/>
                </a:solidFill>
                <a:latin typeface="Helvetica" pitchFamily="2" charset="0"/>
              </a:rPr>
              <a:t>, because in this case </a:t>
            </a:r>
            <a:r>
              <a:rPr lang="en-GB" b="1" dirty="0">
                <a:solidFill>
                  <a:schemeClr val="accent4"/>
                </a:solidFill>
                <a:latin typeface="Helvetica" pitchFamily="2" charset="0"/>
              </a:rPr>
              <a:t>1</a:t>
            </a:r>
            <a:r>
              <a:rPr lang="en-GB" dirty="0">
                <a:solidFill>
                  <a:schemeClr val="accent4"/>
                </a:solidFill>
                <a:latin typeface="Helvetica" pitchFamily="2" charset="0"/>
              </a:rPr>
              <a:t> will be implicitly converted to a </a:t>
            </a:r>
            <a:r>
              <a:rPr lang="en-GB" dirty="0" err="1">
                <a:solidFill>
                  <a:schemeClr val="accent4"/>
                </a:solidFill>
                <a:latin typeface="Helvetica" pitchFamily="2" charset="0"/>
              </a:rPr>
              <a:t>bigint</a:t>
            </a:r>
            <a:r>
              <a:rPr lang="en-GB" dirty="0">
                <a:solidFill>
                  <a:schemeClr val="accent4"/>
                </a:solidFill>
                <a:latin typeface="Helvetica" pitchFamily="2" charset="0"/>
              </a:rPr>
              <a:t> object using our non-</a:t>
            </a:r>
            <a:r>
              <a:rPr lang="en-GB" b="1" dirty="0">
                <a:solidFill>
                  <a:schemeClr val="accent4"/>
                </a:solidFill>
                <a:latin typeface="Helvetica" pitchFamily="2" charset="0"/>
              </a:rPr>
              <a:t>explicit</a:t>
            </a:r>
            <a:r>
              <a:rPr lang="en-GB" dirty="0">
                <a:solidFill>
                  <a:schemeClr val="accent4"/>
                </a:solidFill>
                <a:latin typeface="Helvetica" pitchFamily="2" charset="0"/>
              </a:rPr>
              <a:t> (aka implicit) constructor!</a:t>
            </a:r>
          </a:p>
        </p:txBody>
      </p:sp>
      <p:pic>
        <p:nvPicPr>
          <p:cNvPr id="10" name="Picture 9">
            <a:extLst>
              <a:ext uri="{FF2B5EF4-FFF2-40B4-BE49-F238E27FC236}">
                <a16:creationId xmlns:a16="http://schemas.microsoft.com/office/drawing/2014/main" id="{27AE3C4E-68D4-854C-99EB-45D22F18C5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4" y="5106448"/>
            <a:ext cx="5901417" cy="1613761"/>
          </a:xfrm>
          <a:prstGeom prst="rect">
            <a:avLst/>
          </a:prstGeom>
        </p:spPr>
      </p:pic>
    </p:spTree>
    <p:extLst>
      <p:ext uri="{BB962C8B-B14F-4D97-AF65-F5344CB8AC3E}">
        <p14:creationId xmlns:p14="http://schemas.microsoft.com/office/powerpoint/2010/main" val="244637400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sp>
        <p:nvSpPr>
          <p:cNvPr id="3" name="TextBox 2">
            <a:extLst>
              <a:ext uri="{FF2B5EF4-FFF2-40B4-BE49-F238E27FC236}">
                <a16:creationId xmlns:a16="http://schemas.microsoft.com/office/drawing/2014/main" id="{7CF3C06B-AD12-494E-86A0-C8379F056782}"/>
              </a:ext>
            </a:extLst>
          </p:cNvPr>
          <p:cNvSpPr txBox="1"/>
          <p:nvPr/>
        </p:nvSpPr>
        <p:spPr>
          <a:xfrm>
            <a:off x="1120774" y="1136132"/>
            <a:ext cx="9726296"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b="1" dirty="0">
                <a:solidFill>
                  <a:schemeClr val="accent4"/>
                </a:solidFill>
                <a:latin typeface="Helvetica" pitchFamily="2" charset="0"/>
              </a:rPr>
              <a:t>Arithmetic operations</a:t>
            </a:r>
            <a:endParaRPr lang="en-GB" dirty="0">
              <a:solidFill>
                <a:schemeClr val="accent4"/>
              </a:solidFill>
              <a:latin typeface="Helvetica" pitchFamily="2" charset="0"/>
            </a:endParaRPr>
          </a:p>
          <a:p>
            <a:pPr hangingPunct="0"/>
            <a:endParaRPr lang="en-GB" dirty="0">
              <a:solidFill>
                <a:schemeClr val="accent4"/>
              </a:solidFill>
              <a:latin typeface="Helvetica" pitchFamily="2" charset="0"/>
            </a:endParaRPr>
          </a:p>
          <a:p>
            <a:pPr hangingPunct="0"/>
            <a:endParaRPr lang="en-GB" dirty="0">
              <a:solidFill>
                <a:schemeClr val="accent4"/>
              </a:solidFill>
              <a:latin typeface="Helvetica" pitchFamily="2" charset="0"/>
            </a:endParaRPr>
          </a:p>
          <a:p>
            <a:pPr hangingPunct="0"/>
            <a:r>
              <a:rPr lang="en-GB" dirty="0">
                <a:solidFill>
                  <a:schemeClr val="accent4"/>
                </a:solidFill>
                <a:latin typeface="Helvetica" pitchFamily="2" charset="0"/>
              </a:rPr>
              <a:t>Prefix increment and decrement operators should behave the same as operators += and -= respectively when the provided  </a:t>
            </a:r>
            <a:r>
              <a:rPr lang="en-GB" b="1" dirty="0" err="1">
                <a:solidFill>
                  <a:schemeClr val="accent4"/>
                </a:solidFill>
                <a:latin typeface="Helvetica" pitchFamily="2" charset="0"/>
              </a:rPr>
              <a:t>rhs</a:t>
            </a:r>
            <a:r>
              <a:rPr lang="en-GB" dirty="0">
                <a:solidFill>
                  <a:schemeClr val="accent4"/>
                </a:solidFill>
                <a:latin typeface="Helvetica" pitchFamily="2" charset="0"/>
              </a:rPr>
              <a:t> is equal to one:</a:t>
            </a:r>
          </a:p>
          <a:p>
            <a:pPr hangingPunct="0"/>
            <a:r>
              <a:rPr lang="en-GB" dirty="0">
                <a:solidFill>
                  <a:schemeClr val="accent4"/>
                </a:solidFill>
                <a:latin typeface="Helvetica" pitchFamily="2" charset="0"/>
              </a:rPr>
              <a:t>++ x </a:t>
            </a:r>
            <a:r>
              <a:rPr lang="en-GB" dirty="0">
                <a:solidFill>
                  <a:schemeClr val="accent4"/>
                </a:solidFill>
                <a:latin typeface="Helvetica" pitchFamily="2" charset="0"/>
                <a:sym typeface="Wingdings" pitchFamily="2" charset="2"/>
              </a:rPr>
              <a:t> x += 1</a:t>
            </a:r>
          </a:p>
          <a:p>
            <a:pPr hangingPunct="0"/>
            <a:r>
              <a:rPr lang="en-GB" dirty="0">
                <a:solidFill>
                  <a:schemeClr val="accent4"/>
                </a:solidFill>
                <a:latin typeface="Helvetica" pitchFamily="2" charset="0"/>
                <a:sym typeface="Wingdings" pitchFamily="2" charset="2"/>
              </a:rPr>
              <a:t>-- x  x -= 1</a:t>
            </a:r>
          </a:p>
          <a:p>
            <a:pPr hangingPunct="0"/>
            <a:r>
              <a:rPr lang="en-GB" dirty="0">
                <a:solidFill>
                  <a:schemeClr val="accent4"/>
                </a:solidFill>
                <a:latin typeface="Helvetica" pitchFamily="2" charset="0"/>
                <a:sym typeface="Wingdings" pitchFamily="2" charset="2"/>
              </a:rPr>
              <a:t>So, they can be easily implemented:</a:t>
            </a:r>
          </a:p>
        </p:txBody>
      </p:sp>
      <p:pic>
        <p:nvPicPr>
          <p:cNvPr id="8" name="Picture 7">
            <a:extLst>
              <a:ext uri="{FF2B5EF4-FFF2-40B4-BE49-F238E27FC236}">
                <a16:creationId xmlns:a16="http://schemas.microsoft.com/office/drawing/2014/main" id="{8C3A12F2-F948-D549-A003-BC0E231AA6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4" y="3942513"/>
            <a:ext cx="8039100" cy="1308100"/>
          </a:xfrm>
          <a:prstGeom prst="rect">
            <a:avLst/>
          </a:prstGeom>
        </p:spPr>
      </p:pic>
    </p:spTree>
    <p:extLst>
      <p:ext uri="{BB962C8B-B14F-4D97-AF65-F5344CB8AC3E}">
        <p14:creationId xmlns:p14="http://schemas.microsoft.com/office/powerpoint/2010/main" val="672121985"/>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sp>
        <p:nvSpPr>
          <p:cNvPr id="3" name="TextBox 2">
            <a:extLst>
              <a:ext uri="{FF2B5EF4-FFF2-40B4-BE49-F238E27FC236}">
                <a16:creationId xmlns:a16="http://schemas.microsoft.com/office/drawing/2014/main" id="{7CF3C06B-AD12-494E-86A0-C8379F056782}"/>
              </a:ext>
            </a:extLst>
          </p:cNvPr>
          <p:cNvSpPr txBox="1"/>
          <p:nvPr/>
        </p:nvSpPr>
        <p:spPr>
          <a:xfrm>
            <a:off x="1120774" y="1136132"/>
            <a:ext cx="9726296"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b="1" dirty="0">
                <a:solidFill>
                  <a:schemeClr val="accent4"/>
                </a:solidFill>
                <a:latin typeface="Helvetica" pitchFamily="2" charset="0"/>
              </a:rPr>
              <a:t>Arithmetic operations</a:t>
            </a:r>
            <a:endParaRPr lang="en-GB" dirty="0">
              <a:solidFill>
                <a:schemeClr val="accent4"/>
              </a:solidFill>
              <a:latin typeface="Helvetica" pitchFamily="2" charset="0"/>
            </a:endParaRPr>
          </a:p>
          <a:p>
            <a:pPr hangingPunct="0"/>
            <a:endParaRPr lang="en-GB" dirty="0">
              <a:solidFill>
                <a:schemeClr val="accent4"/>
              </a:solidFill>
              <a:latin typeface="Helvetica" pitchFamily="2" charset="0"/>
            </a:endParaRPr>
          </a:p>
          <a:p>
            <a:pPr hangingPunct="0"/>
            <a:r>
              <a:rPr lang="en-GB" dirty="0"/>
              <a:t>The difference between postfix operators and prefix operators is that they create a copy of the object before calling the compound assignment operator and return it by value.</a:t>
            </a:r>
          </a:p>
          <a:p>
            <a:pPr hangingPunct="0"/>
            <a:endParaRPr lang="en-GB" dirty="0">
              <a:solidFill>
                <a:schemeClr val="accent4"/>
              </a:solidFill>
              <a:latin typeface="Helvetica" pitchFamily="2" charset="0"/>
              <a:sym typeface="Wingdings" pitchFamily="2" charset="2"/>
            </a:endParaRPr>
          </a:p>
          <a:p>
            <a:pPr hangingPunct="0"/>
            <a:r>
              <a:rPr lang="en-GB" dirty="0">
                <a:solidFill>
                  <a:schemeClr val="accent4"/>
                </a:solidFill>
                <a:latin typeface="Helvetica" pitchFamily="2" charset="0"/>
                <a:sym typeface="Wingdings" pitchFamily="2" charset="2"/>
              </a:rPr>
              <a:t>To overload postfix operator, you have to use the strange, but the only permitted signature:</a:t>
            </a:r>
          </a:p>
        </p:txBody>
      </p:sp>
      <p:pic>
        <p:nvPicPr>
          <p:cNvPr id="5" name="Picture 4">
            <a:extLst>
              <a:ext uri="{FF2B5EF4-FFF2-40B4-BE49-F238E27FC236}">
                <a16:creationId xmlns:a16="http://schemas.microsoft.com/office/drawing/2014/main" id="{7D6447CF-B384-5A4A-B480-4BA3AB8844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4" y="3122348"/>
            <a:ext cx="4432300" cy="1828800"/>
          </a:xfrm>
          <a:prstGeom prst="rect">
            <a:avLst/>
          </a:prstGeom>
        </p:spPr>
      </p:pic>
      <p:sp>
        <p:nvSpPr>
          <p:cNvPr id="7" name="TextBox 6">
            <a:extLst>
              <a:ext uri="{FF2B5EF4-FFF2-40B4-BE49-F238E27FC236}">
                <a16:creationId xmlns:a16="http://schemas.microsoft.com/office/drawing/2014/main" id="{B31C93C6-0694-D146-BBC7-15744DF4711B}"/>
              </a:ext>
            </a:extLst>
          </p:cNvPr>
          <p:cNvSpPr txBox="1"/>
          <p:nvPr/>
        </p:nvSpPr>
        <p:spPr>
          <a:xfrm>
            <a:off x="5787117" y="3122348"/>
            <a:ext cx="5284109"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solidFill>
                  <a:schemeClr val="accent4"/>
                </a:solidFill>
                <a:latin typeface="Helvetica" pitchFamily="2" charset="0"/>
              </a:rPr>
              <a:t>Postfix operators should receive unnamed and </a:t>
            </a:r>
            <a:r>
              <a:rPr lang="en-GB" dirty="0">
                <a:latin typeface="Helvetica" pitchFamily="2" charset="0"/>
              </a:rPr>
              <a:t>unused variable of type int.</a:t>
            </a:r>
            <a:endParaRPr lang="ru-RU" dirty="0">
              <a:latin typeface="Helvetica" pitchFamily="2" charset="0"/>
            </a:endParaRPr>
          </a:p>
          <a:p>
            <a:pPr marL="285750" indent="-285750" hangingPunct="0">
              <a:buFont typeface="Arial" panose="020B0604020202020204" pitchFamily="34" charset="0"/>
              <a:buChar char="•"/>
            </a:pPr>
            <a:r>
              <a:rPr lang="en-GB" dirty="0"/>
              <a:t>This is a trick introduced by the creators of the language to make prefix and postfix operators have different signatures so they could be overloaded at the same time without a compilation error.</a:t>
            </a:r>
          </a:p>
          <a:p>
            <a:pPr marL="285750" indent="-285750" hangingPunct="0">
              <a:buFont typeface="Arial" panose="020B0604020202020204" pitchFamily="34" charset="0"/>
              <a:buChar char="•"/>
            </a:pPr>
            <a:r>
              <a:rPr lang="en-GB" dirty="0"/>
              <a:t>Similar to the arithmetic binary and unary operators, I add a </a:t>
            </a:r>
            <a:r>
              <a:rPr lang="en-GB" b="1" dirty="0" err="1">
                <a:latin typeface="Helvetica" pitchFamily="2" charset="0"/>
              </a:rPr>
              <a:t>const</a:t>
            </a:r>
            <a:r>
              <a:rPr lang="en-GB" dirty="0"/>
              <a:t> qualifier to the return type to make it an </a:t>
            </a:r>
            <a:r>
              <a:rPr lang="en-GB" dirty="0" err="1"/>
              <a:t>rvalue</a:t>
            </a:r>
            <a:endParaRPr lang="en-GB" dirty="0">
              <a:solidFill>
                <a:schemeClr val="accent4"/>
              </a:solidFill>
              <a:latin typeface="Helvetica" pitchFamily="2" charset="0"/>
              <a:sym typeface="Wingdings" pitchFamily="2" charset="2"/>
            </a:endParaRPr>
          </a:p>
        </p:txBody>
      </p:sp>
    </p:spTree>
    <p:extLst>
      <p:ext uri="{BB962C8B-B14F-4D97-AF65-F5344CB8AC3E}">
        <p14:creationId xmlns:p14="http://schemas.microsoft.com/office/powerpoint/2010/main" val="1535008828"/>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sp>
        <p:nvSpPr>
          <p:cNvPr id="3" name="TextBox 2">
            <a:extLst>
              <a:ext uri="{FF2B5EF4-FFF2-40B4-BE49-F238E27FC236}">
                <a16:creationId xmlns:a16="http://schemas.microsoft.com/office/drawing/2014/main" id="{7CF3C06B-AD12-494E-86A0-C8379F056782}"/>
              </a:ext>
            </a:extLst>
          </p:cNvPr>
          <p:cNvSpPr txBox="1"/>
          <p:nvPr/>
        </p:nvSpPr>
        <p:spPr>
          <a:xfrm>
            <a:off x="1120774" y="1136132"/>
            <a:ext cx="9726296"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b="1" dirty="0">
                <a:solidFill>
                  <a:schemeClr val="accent4"/>
                </a:solidFill>
                <a:latin typeface="Helvetica" pitchFamily="2" charset="0"/>
              </a:rPr>
              <a:t>Comparison</a:t>
            </a:r>
            <a:r>
              <a:rPr lang="en-GB" b="1" dirty="0">
                <a:solidFill>
                  <a:schemeClr val="accent4"/>
                </a:solidFill>
                <a:latin typeface="Helvetica" pitchFamily="2" charset="0"/>
              </a:rPr>
              <a:t> operators</a:t>
            </a:r>
            <a:endParaRPr lang="en-GB" dirty="0">
              <a:solidFill>
                <a:schemeClr val="accent4"/>
              </a:solidFill>
              <a:latin typeface="Helvetica" pitchFamily="2" charset="0"/>
            </a:endParaRPr>
          </a:p>
          <a:p>
            <a:pPr hangingPunct="0"/>
            <a:endParaRPr lang="en-GB" dirty="0">
              <a:solidFill>
                <a:schemeClr val="accent4"/>
              </a:solidFill>
              <a:latin typeface="Helvetica" pitchFamily="2" charset="0"/>
            </a:endParaRPr>
          </a:p>
          <a:p>
            <a:pPr hangingPunct="0"/>
            <a:r>
              <a:rPr lang="en-GB" dirty="0">
                <a:solidFill>
                  <a:schemeClr val="accent4"/>
                </a:solidFill>
                <a:latin typeface="Helvetica" pitchFamily="2" charset="0"/>
              </a:rPr>
              <a:t>I recommend you to implement the </a:t>
            </a:r>
            <a:r>
              <a:rPr lang="en-GB" b="1" dirty="0">
                <a:solidFill>
                  <a:schemeClr val="accent4"/>
                </a:solidFill>
                <a:latin typeface="Helvetica" pitchFamily="2" charset="0"/>
              </a:rPr>
              <a:t>operator&lt; </a:t>
            </a:r>
            <a:r>
              <a:rPr lang="en-GB" dirty="0">
                <a:solidFill>
                  <a:schemeClr val="accent4"/>
                </a:solidFill>
                <a:latin typeface="Helvetica" pitchFamily="2" charset="0"/>
              </a:rPr>
              <a:t>and the </a:t>
            </a:r>
            <a:r>
              <a:rPr lang="en-GB" b="1" dirty="0">
                <a:solidFill>
                  <a:schemeClr val="accent4"/>
                </a:solidFill>
                <a:latin typeface="Helvetica" pitchFamily="2" charset="0"/>
              </a:rPr>
              <a:t>operator==</a:t>
            </a:r>
            <a:r>
              <a:rPr lang="en-GB" dirty="0">
                <a:solidFill>
                  <a:schemeClr val="accent4"/>
                </a:solidFill>
                <a:latin typeface="Helvetica" pitchFamily="2" charset="0"/>
              </a:rPr>
              <a:t> by yourself, using the trivial algorithms of numbers comparison.</a:t>
            </a:r>
          </a:p>
          <a:p>
            <a:pPr hangingPunct="0"/>
            <a:endParaRPr lang="en-GB" dirty="0">
              <a:solidFill>
                <a:schemeClr val="accent4"/>
              </a:solidFill>
              <a:latin typeface="Helvetica" pitchFamily="2" charset="0"/>
              <a:sym typeface="Wingdings" pitchFamily="2" charset="2"/>
            </a:endParaRPr>
          </a:p>
          <a:p>
            <a:pPr hangingPunct="0"/>
            <a:r>
              <a:rPr lang="en-GB" dirty="0">
                <a:solidFill>
                  <a:schemeClr val="accent4"/>
                </a:solidFill>
                <a:latin typeface="Helvetica" pitchFamily="2" charset="0"/>
                <a:sym typeface="Wingdings" pitchFamily="2" charset="2"/>
              </a:rPr>
              <a:t>Then, the rest operators can be easily implemented:</a:t>
            </a:r>
          </a:p>
        </p:txBody>
      </p:sp>
      <p:pic>
        <p:nvPicPr>
          <p:cNvPr id="5" name="Picture 4">
            <a:extLst>
              <a:ext uri="{FF2B5EF4-FFF2-40B4-BE49-F238E27FC236}">
                <a16:creationId xmlns:a16="http://schemas.microsoft.com/office/drawing/2014/main" id="{5F36D9C7-2BF4-D64D-BA82-5C0902E06F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4" y="3702568"/>
            <a:ext cx="9664700" cy="2019300"/>
          </a:xfrm>
          <a:prstGeom prst="rect">
            <a:avLst/>
          </a:prstGeom>
        </p:spPr>
      </p:pic>
    </p:spTree>
    <p:extLst>
      <p:ext uri="{BB962C8B-B14F-4D97-AF65-F5344CB8AC3E}">
        <p14:creationId xmlns:p14="http://schemas.microsoft.com/office/powerpoint/2010/main" val="3827690754"/>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sp>
        <p:nvSpPr>
          <p:cNvPr id="3" name="TextBox 2">
            <a:extLst>
              <a:ext uri="{FF2B5EF4-FFF2-40B4-BE49-F238E27FC236}">
                <a16:creationId xmlns:a16="http://schemas.microsoft.com/office/drawing/2014/main" id="{7CF3C06B-AD12-494E-86A0-C8379F056782}"/>
              </a:ext>
            </a:extLst>
          </p:cNvPr>
          <p:cNvSpPr txBox="1"/>
          <p:nvPr/>
        </p:nvSpPr>
        <p:spPr>
          <a:xfrm>
            <a:off x="1120774" y="1136132"/>
            <a:ext cx="97262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b="1" dirty="0">
                <a:solidFill>
                  <a:schemeClr val="accent4"/>
                </a:solidFill>
                <a:latin typeface="Helvetica" pitchFamily="2" charset="0"/>
                <a:sym typeface="Wingdings" pitchFamily="2" charset="2"/>
              </a:rPr>
              <a:t>Redefining the casting operators</a:t>
            </a:r>
            <a:endParaRPr lang="en-GB" dirty="0">
              <a:solidFill>
                <a:schemeClr val="accent4"/>
              </a:solidFill>
              <a:latin typeface="Helvetica" pitchFamily="2" charset="0"/>
              <a:sym typeface="Wingdings" pitchFamily="2" charset="2"/>
            </a:endParaRPr>
          </a:p>
        </p:txBody>
      </p:sp>
      <p:sp>
        <p:nvSpPr>
          <p:cNvPr id="4" name="TextBox 3">
            <a:extLst>
              <a:ext uri="{FF2B5EF4-FFF2-40B4-BE49-F238E27FC236}">
                <a16:creationId xmlns:a16="http://schemas.microsoft.com/office/drawing/2014/main" id="{C199A1A4-BB87-F44A-8321-F2CCB431C1F7}"/>
              </a:ext>
            </a:extLst>
          </p:cNvPr>
          <p:cNvSpPr txBox="1"/>
          <p:nvPr/>
        </p:nvSpPr>
        <p:spPr>
          <a:xfrm>
            <a:off x="1120773" y="1898747"/>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Sometimes it's useful to be able to convert an int to a bool (remember the first lectures in which I told you that any nonzero number converts to true, and zero to false). For instance:</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3E55F662-4528-A246-AC44-4E180AF7CF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3" y="2772229"/>
            <a:ext cx="5067300" cy="1981200"/>
          </a:xfrm>
          <a:prstGeom prst="rect">
            <a:avLst/>
          </a:prstGeom>
        </p:spPr>
      </p:pic>
      <p:sp>
        <p:nvSpPr>
          <p:cNvPr id="8" name="TextBox 7">
            <a:extLst>
              <a:ext uri="{FF2B5EF4-FFF2-40B4-BE49-F238E27FC236}">
                <a16:creationId xmlns:a16="http://schemas.microsoft.com/office/drawing/2014/main" id="{3A042BCF-1748-4348-927E-707D7C20BE5A}"/>
              </a:ext>
            </a:extLst>
          </p:cNvPr>
          <p:cNvSpPr txBox="1"/>
          <p:nvPr/>
        </p:nvSpPr>
        <p:spPr>
          <a:xfrm>
            <a:off x="1120772" y="4980582"/>
            <a:ext cx="972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To support the same behaviour for </a:t>
            </a:r>
            <a:r>
              <a:rPr lang="en-GB" dirty="0" err="1">
                <a:solidFill>
                  <a:schemeClr val="accent4"/>
                </a:solidFill>
              </a:rPr>
              <a:t>bigint</a:t>
            </a:r>
            <a:r>
              <a:rPr lang="en-GB" dirty="0">
                <a:solidFill>
                  <a:schemeClr val="accent4"/>
                </a:solidFill>
              </a:rPr>
              <a:t>, we have to redefine the so-called </a:t>
            </a:r>
            <a:r>
              <a:rPr lang="en-GB" b="1" dirty="0">
                <a:solidFill>
                  <a:schemeClr val="accent4"/>
                </a:solidFill>
              </a:rPr>
              <a:t>operator bool</a:t>
            </a:r>
            <a:endParaRPr kumimoji="0" lang="en-RU" sz="1800" b="1" i="0" u="none" strike="noStrike" cap="none" spc="0" normalizeH="0" baseline="0" dirty="0">
              <a:ln>
                <a:noFill/>
              </a:ln>
              <a:solidFill>
                <a:schemeClr val="accent4"/>
              </a:solidFill>
              <a:effectLst/>
              <a:uFillTx/>
              <a:latin typeface="+mj-lt"/>
              <a:ea typeface="+mj-ea"/>
              <a:cs typeface="+mj-cs"/>
              <a:sym typeface="Calibri"/>
            </a:endParaRPr>
          </a:p>
        </p:txBody>
      </p:sp>
    </p:spTree>
    <p:extLst>
      <p:ext uri="{BB962C8B-B14F-4D97-AF65-F5344CB8AC3E}">
        <p14:creationId xmlns:p14="http://schemas.microsoft.com/office/powerpoint/2010/main" val="2741646841"/>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sp>
        <p:nvSpPr>
          <p:cNvPr id="3" name="TextBox 2">
            <a:extLst>
              <a:ext uri="{FF2B5EF4-FFF2-40B4-BE49-F238E27FC236}">
                <a16:creationId xmlns:a16="http://schemas.microsoft.com/office/drawing/2014/main" id="{7CF3C06B-AD12-494E-86A0-C8379F056782}"/>
              </a:ext>
            </a:extLst>
          </p:cNvPr>
          <p:cNvSpPr txBox="1"/>
          <p:nvPr/>
        </p:nvSpPr>
        <p:spPr>
          <a:xfrm>
            <a:off x="1120774" y="1136132"/>
            <a:ext cx="97262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b="1" dirty="0">
                <a:solidFill>
                  <a:schemeClr val="accent4"/>
                </a:solidFill>
                <a:latin typeface="Helvetica" pitchFamily="2" charset="0"/>
                <a:sym typeface="Wingdings" pitchFamily="2" charset="2"/>
              </a:rPr>
              <a:t>Redefining the casting operators</a:t>
            </a:r>
            <a:endParaRPr lang="en-GB" dirty="0">
              <a:solidFill>
                <a:schemeClr val="accent4"/>
              </a:solidFill>
              <a:latin typeface="Helvetica" pitchFamily="2" charset="0"/>
              <a:sym typeface="Wingdings" pitchFamily="2" charset="2"/>
            </a:endParaRPr>
          </a:p>
        </p:txBody>
      </p:sp>
      <p:sp>
        <p:nvSpPr>
          <p:cNvPr id="9" name="TextBox 8">
            <a:extLst>
              <a:ext uri="{FF2B5EF4-FFF2-40B4-BE49-F238E27FC236}">
                <a16:creationId xmlns:a16="http://schemas.microsoft.com/office/drawing/2014/main" id="{414CE781-462F-6C4A-8C4B-1F126E3220A6}"/>
              </a:ext>
            </a:extLst>
          </p:cNvPr>
          <p:cNvSpPr txBox="1"/>
          <p:nvPr/>
        </p:nvSpPr>
        <p:spPr>
          <a:xfrm>
            <a:off x="1120773" y="3077026"/>
            <a:ext cx="4859113"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dirty="0"/>
              <a:t>Method </a:t>
            </a:r>
            <a:r>
              <a:rPr lang="en-US" b="1" dirty="0"/>
              <a:t>operator bool </a:t>
            </a:r>
            <a:r>
              <a:rPr lang="en-US" dirty="0"/>
              <a:t>returns true if number is not equal to 0, false otherwise</a:t>
            </a:r>
            <a:endParaRPr lang="en-US" b="1" dirty="0"/>
          </a:p>
          <a:p>
            <a:pPr marL="285750" indent="-285750" hangingPunct="0">
              <a:buFont typeface="Arial" panose="020B0604020202020204" pitchFamily="34" charset="0"/>
              <a:buChar char="•"/>
            </a:pPr>
            <a:r>
              <a:rPr lang="en-US" dirty="0"/>
              <a:t>Explicit keyword is applied to disallow unintentional conversions (just like in the case of constructor)</a:t>
            </a:r>
          </a:p>
          <a:p>
            <a:pPr marL="285750" indent="-285750" hangingPunct="0">
              <a:buFont typeface="Arial" panose="020B0604020202020204" pitchFamily="34" charset="0"/>
              <a:buChar char="•"/>
            </a:pPr>
            <a:r>
              <a:rPr lang="en-US" dirty="0"/>
              <a:t>Redefining operator bool allows you to apply </a:t>
            </a:r>
            <a:r>
              <a:rPr lang="en-US" b="1" dirty="0"/>
              <a:t>C-style cast </a:t>
            </a:r>
            <a:r>
              <a:rPr lang="en-US" dirty="0"/>
              <a:t>and </a:t>
            </a:r>
            <a:r>
              <a:rPr lang="en-US" b="1" dirty="0"/>
              <a:t>static cast </a:t>
            </a:r>
            <a:r>
              <a:rPr lang="en-US" dirty="0"/>
              <a:t>of type </a:t>
            </a:r>
            <a:r>
              <a:rPr lang="en-US" b="1" dirty="0" err="1"/>
              <a:t>bigint</a:t>
            </a:r>
            <a:r>
              <a:rPr lang="en-US" b="1" dirty="0"/>
              <a:t> </a:t>
            </a:r>
            <a:r>
              <a:rPr lang="en-US" b="1" dirty="0">
                <a:sym typeface="Wingdings" pitchFamily="2" charset="2"/>
              </a:rPr>
              <a:t> bool</a:t>
            </a:r>
            <a:endParaRPr lang="ru-RU" b="1" dirty="0"/>
          </a:p>
          <a:p>
            <a:pPr marL="285750" indent="-285750" hangingPunct="0">
              <a:buFont typeface="Arial" panose="020B0604020202020204" pitchFamily="34" charset="0"/>
              <a:buChar char="•"/>
            </a:pPr>
            <a:r>
              <a:rPr lang="en-GB" dirty="0"/>
              <a:t>Besides operator bool, you can overload the conversion operator to support any other type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1" name="Picture 10">
            <a:extLst>
              <a:ext uri="{FF2B5EF4-FFF2-40B4-BE49-F238E27FC236}">
                <a16:creationId xmlns:a16="http://schemas.microsoft.com/office/drawing/2014/main" id="{7CEBAC7A-E366-8B4D-A04D-3FA90A5C8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3" y="1505462"/>
            <a:ext cx="5092700" cy="1295400"/>
          </a:xfrm>
          <a:prstGeom prst="rect">
            <a:avLst/>
          </a:prstGeom>
        </p:spPr>
      </p:pic>
      <p:pic>
        <p:nvPicPr>
          <p:cNvPr id="13" name="Picture 12">
            <a:extLst>
              <a:ext uri="{FF2B5EF4-FFF2-40B4-BE49-F238E27FC236}">
                <a16:creationId xmlns:a16="http://schemas.microsoft.com/office/drawing/2014/main" id="{ED99B643-208D-D54D-933A-58C108807B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9172" y="3018969"/>
            <a:ext cx="5052597" cy="3598225"/>
          </a:xfrm>
          <a:prstGeom prst="rect">
            <a:avLst/>
          </a:prstGeom>
        </p:spPr>
      </p:pic>
    </p:spTree>
    <p:extLst>
      <p:ext uri="{BB962C8B-B14F-4D97-AF65-F5344CB8AC3E}">
        <p14:creationId xmlns:p14="http://schemas.microsoft.com/office/powerpoint/2010/main" val="365033722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Class </a:t>
            </a:r>
            <a:r>
              <a:rPr lang="en-US" dirty="0" err="1"/>
              <a:t>bigint</a:t>
            </a:r>
            <a:endParaRPr lang="ru-RU" dirty="0"/>
          </a:p>
        </p:txBody>
      </p:sp>
      <p:sp>
        <p:nvSpPr>
          <p:cNvPr id="3" name="TextBox 2">
            <a:extLst>
              <a:ext uri="{FF2B5EF4-FFF2-40B4-BE49-F238E27FC236}">
                <a16:creationId xmlns:a16="http://schemas.microsoft.com/office/drawing/2014/main" id="{7CF3C06B-AD12-494E-86A0-C8379F056782}"/>
              </a:ext>
            </a:extLst>
          </p:cNvPr>
          <p:cNvSpPr txBox="1"/>
          <p:nvPr/>
        </p:nvSpPr>
        <p:spPr>
          <a:xfrm>
            <a:off x="1120774" y="1136132"/>
            <a:ext cx="97262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US" b="1" dirty="0">
                <a:solidFill>
                  <a:schemeClr val="accent4"/>
                </a:solidFill>
                <a:latin typeface="Helvetica" pitchFamily="2" charset="0"/>
                <a:sym typeface="Wingdings" pitchFamily="2" charset="2"/>
              </a:rPr>
              <a:t>Redefining the operators &lt;&lt; and &gt;&gt;, method </a:t>
            </a:r>
            <a:r>
              <a:rPr lang="en-US" b="1" dirty="0" err="1">
                <a:solidFill>
                  <a:schemeClr val="accent4"/>
                </a:solidFill>
                <a:latin typeface="Helvetica" pitchFamily="2" charset="0"/>
                <a:sym typeface="Wingdings" pitchFamily="2" charset="2"/>
              </a:rPr>
              <a:t>to_string</a:t>
            </a:r>
            <a:endParaRPr lang="en-GB" dirty="0">
              <a:solidFill>
                <a:schemeClr val="accent4"/>
              </a:solidFill>
              <a:latin typeface="Helvetica" pitchFamily="2" charset="0"/>
              <a:sym typeface="Wingdings" pitchFamily="2" charset="2"/>
            </a:endParaRPr>
          </a:p>
        </p:txBody>
      </p:sp>
      <p:sp>
        <p:nvSpPr>
          <p:cNvPr id="7" name="TextBox 6">
            <a:extLst>
              <a:ext uri="{FF2B5EF4-FFF2-40B4-BE49-F238E27FC236}">
                <a16:creationId xmlns:a16="http://schemas.microsoft.com/office/drawing/2014/main" id="{11FEC732-1491-B24F-ACEA-0B884E74BA0B}"/>
              </a:ext>
            </a:extLst>
          </p:cNvPr>
          <p:cNvSpPr txBox="1"/>
          <p:nvPr/>
        </p:nvSpPr>
        <p:spPr>
          <a:xfrm>
            <a:off x="1120773" y="1898747"/>
            <a:ext cx="972629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latin typeface="Helvetica" pitchFamily="2" charset="0"/>
              </a:rPr>
              <a:t>The idea of ​​overloading the </a:t>
            </a:r>
            <a:r>
              <a:rPr lang="en-GB" b="1" dirty="0">
                <a:latin typeface="Helvetica" pitchFamily="2" charset="0"/>
              </a:rPr>
              <a:t>operator</a:t>
            </a:r>
            <a:r>
              <a:rPr lang="ru-RU" b="1" dirty="0">
                <a:latin typeface="Helvetica" pitchFamily="2" charset="0"/>
              </a:rPr>
              <a:t> </a:t>
            </a:r>
            <a:r>
              <a:rPr lang="en-GB" b="1" dirty="0">
                <a:latin typeface="Helvetica" pitchFamily="2" charset="0"/>
              </a:rPr>
              <a:t>&gt;&gt;</a:t>
            </a:r>
            <a:r>
              <a:rPr lang="en-GB" dirty="0">
                <a:latin typeface="Helvetica" pitchFamily="2" charset="0"/>
              </a:rPr>
              <a:t> and </a:t>
            </a:r>
            <a:r>
              <a:rPr lang="en-US" b="1" dirty="0">
                <a:latin typeface="Helvetica" pitchFamily="2" charset="0"/>
              </a:rPr>
              <a:t>the operator </a:t>
            </a:r>
            <a:r>
              <a:rPr lang="en-GB" b="1" dirty="0">
                <a:latin typeface="Helvetica" pitchFamily="2" charset="0"/>
              </a:rPr>
              <a:t>&lt;&lt; </a:t>
            </a:r>
            <a:r>
              <a:rPr lang="en-GB" dirty="0">
                <a:latin typeface="Helvetica" pitchFamily="2" charset="0"/>
              </a:rPr>
              <a:t>has already been discussed using the vector (3D) class as an example. In the case of </a:t>
            </a:r>
            <a:r>
              <a:rPr lang="en-GB" b="1" dirty="0" err="1">
                <a:latin typeface="Helvetica" pitchFamily="2" charset="0"/>
              </a:rPr>
              <a:t>bigint</a:t>
            </a:r>
            <a:r>
              <a:rPr lang="en-GB" dirty="0">
                <a:latin typeface="Helvetica" pitchFamily="2" charset="0"/>
              </a:rPr>
              <a:t>, this can be done by analogy. The only thing, to overload the </a:t>
            </a:r>
            <a:r>
              <a:rPr lang="en-GB" b="1" dirty="0">
                <a:latin typeface="Helvetica" pitchFamily="2" charset="0"/>
              </a:rPr>
              <a:t>operator  &gt;&gt; </a:t>
            </a:r>
            <a:r>
              <a:rPr lang="en-GB" dirty="0">
                <a:latin typeface="Helvetica" pitchFamily="2" charset="0"/>
              </a:rPr>
              <a:t>(input), you have to read data into an </a:t>
            </a:r>
            <a:r>
              <a:rPr lang="en-GB" b="1" dirty="0">
                <a:latin typeface="Helvetica" pitchFamily="2" charset="0"/>
              </a:rPr>
              <a:t>std::string</a:t>
            </a:r>
            <a:r>
              <a:rPr lang="en-GB" dirty="0">
                <a:latin typeface="Helvetica" pitchFamily="2" charset="0"/>
              </a:rPr>
              <a:t> instance, and then parse it manually.</a:t>
            </a:r>
          </a:p>
          <a:p>
            <a:pPr marL="285750" indent="-285750" hangingPunct="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Method </a:t>
            </a:r>
            <a:r>
              <a:rPr kumimoji="0" lang="en-GB" sz="1800" b="1" i="0" u="none" strike="noStrike" cap="none" spc="0" normalizeH="0" baseline="0" dirty="0" err="1">
                <a:ln>
                  <a:noFill/>
                </a:ln>
                <a:solidFill>
                  <a:schemeClr val="accent4"/>
                </a:solidFill>
                <a:effectLst/>
                <a:uFillTx/>
                <a:latin typeface="Helvetica" pitchFamily="2" charset="0"/>
                <a:ea typeface="+mj-ea"/>
                <a:cs typeface="+mj-cs"/>
                <a:sym typeface="Calibri"/>
              </a:rPr>
              <a:t>to</a:t>
            </a:r>
            <a:r>
              <a:rPr lang="en-GB" b="1" dirty="0" err="1">
                <a:solidFill>
                  <a:schemeClr val="accent4"/>
                </a:solidFill>
                <a:latin typeface="Helvetica" pitchFamily="2" charset="0"/>
                <a:ea typeface="+mj-ea"/>
                <a:cs typeface="+mj-cs"/>
                <a:sym typeface="Calibri"/>
              </a:rPr>
              <a:t>_string</a:t>
            </a:r>
            <a:r>
              <a:rPr lang="en-GB" dirty="0">
                <a:solidFill>
                  <a:schemeClr val="accent4"/>
                </a:solidFill>
                <a:latin typeface="Helvetica" pitchFamily="2" charset="0"/>
                <a:ea typeface="+mj-ea"/>
                <a:cs typeface="+mj-cs"/>
                <a:sym typeface="Calibri"/>
              </a:rPr>
              <a:t> can be implemented easily after you have already implemented the </a:t>
            </a:r>
            <a:r>
              <a:rPr lang="en-GB" b="1" dirty="0">
                <a:solidFill>
                  <a:schemeClr val="accent4"/>
                </a:solidFill>
                <a:latin typeface="Helvetica" pitchFamily="2" charset="0"/>
                <a:ea typeface="+mj-ea"/>
                <a:cs typeface="+mj-cs"/>
                <a:sym typeface="Calibri"/>
              </a:rPr>
              <a:t>operator &lt;&lt;</a:t>
            </a:r>
            <a:r>
              <a:rPr lang="en-GB" dirty="0">
                <a:solidFill>
                  <a:schemeClr val="accent4"/>
                </a:solidFill>
                <a:latin typeface="Helvetica" pitchFamily="2" charset="0"/>
                <a:ea typeface="+mj-ea"/>
                <a:cs typeface="+mj-cs"/>
                <a:sym typeface="Calibri"/>
              </a:rPr>
              <a:t>. The trick is to use the </a:t>
            </a:r>
            <a:r>
              <a:rPr lang="en-GB" b="1" dirty="0">
                <a:solidFill>
                  <a:schemeClr val="accent4"/>
                </a:solidFill>
                <a:latin typeface="Helvetica" pitchFamily="2" charset="0"/>
                <a:ea typeface="+mj-ea"/>
                <a:cs typeface="+mj-cs"/>
                <a:sym typeface="Calibri"/>
              </a:rPr>
              <a:t>std::</a:t>
            </a:r>
            <a:r>
              <a:rPr lang="en-GB" b="1" dirty="0" err="1">
                <a:solidFill>
                  <a:schemeClr val="accent4"/>
                </a:solidFill>
                <a:latin typeface="Helvetica" pitchFamily="2" charset="0"/>
                <a:ea typeface="+mj-ea"/>
                <a:cs typeface="+mj-cs"/>
                <a:sym typeface="Calibri"/>
              </a:rPr>
              <a:t>stringstream</a:t>
            </a:r>
            <a:r>
              <a:rPr lang="en-GB" b="1" dirty="0">
                <a:solidFill>
                  <a:schemeClr val="accent4"/>
                </a:solidFill>
                <a:latin typeface="Helvetica" pitchFamily="2" charset="0"/>
                <a:ea typeface="+mj-ea"/>
                <a:cs typeface="+mj-cs"/>
                <a:sym typeface="Calibri"/>
              </a:rPr>
              <a:t> </a:t>
            </a:r>
            <a:r>
              <a:rPr lang="en-GB" dirty="0">
                <a:solidFill>
                  <a:schemeClr val="accent4"/>
                </a:solidFill>
                <a:latin typeface="Helvetica" pitchFamily="2" charset="0"/>
                <a:ea typeface="+mj-ea"/>
                <a:cs typeface="+mj-cs"/>
                <a:sym typeface="Calibri"/>
              </a:rPr>
              <a:t>instance, discussed before:</a:t>
            </a:r>
            <a:endPar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C73B5A2E-0F50-CD4F-8A97-814ACACC8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3" y="4046356"/>
            <a:ext cx="7480300" cy="2273300"/>
          </a:xfrm>
          <a:prstGeom prst="rect">
            <a:avLst/>
          </a:prstGeom>
        </p:spPr>
      </p:pic>
    </p:spTree>
    <p:extLst>
      <p:ext uri="{BB962C8B-B14F-4D97-AF65-F5344CB8AC3E}">
        <p14:creationId xmlns:p14="http://schemas.microsoft.com/office/powerpoint/2010/main" val="4082079063"/>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Some anti-patterns</a:t>
            </a:r>
            <a:endParaRPr lang="ru-RU" dirty="0"/>
          </a:p>
        </p:txBody>
      </p:sp>
      <p:sp>
        <p:nvSpPr>
          <p:cNvPr id="6" name="TextBox 5">
            <a:extLst>
              <a:ext uri="{FF2B5EF4-FFF2-40B4-BE49-F238E27FC236}">
                <a16:creationId xmlns:a16="http://schemas.microsoft.com/office/drawing/2014/main" id="{6E5A35B0-031E-A744-8439-0B508927EA7C}"/>
              </a:ext>
            </a:extLst>
          </p:cNvPr>
          <p:cNvSpPr txBox="1"/>
          <p:nvPr/>
        </p:nvSpPr>
        <p:spPr>
          <a:xfrm>
            <a:off x="1120775" y="1194416"/>
            <a:ext cx="9726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friend</a:t>
            </a:r>
            <a:r>
              <a:rPr kumimoji="0" lang="en-GB" sz="1800" i="0" u="none" strike="noStrike" cap="none" spc="0" normalizeH="0" baseline="0" dirty="0">
                <a:ln>
                  <a:noFill/>
                </a:ln>
                <a:solidFill>
                  <a:schemeClr val="accent4"/>
                </a:solidFill>
                <a:effectLst/>
                <a:uFillTx/>
                <a:latin typeface="Helvetica" pitchFamily="2" charset="0"/>
                <a:ea typeface="+mj-ea"/>
                <a:cs typeface="+mj-cs"/>
                <a:sym typeface="Calibri"/>
              </a:rPr>
              <a:t> keyword: </a:t>
            </a:r>
            <a:r>
              <a:rPr lang="en-GB" dirty="0"/>
              <a:t>The friend declaration appears in a class body and grants a function or another class access to private and protected members of the class where the friend declaration appears.</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5D185E75-9C42-074C-8645-C738A7527B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02" y="2117744"/>
            <a:ext cx="4538620" cy="2975076"/>
          </a:xfrm>
          <a:prstGeom prst="rect">
            <a:avLst/>
          </a:prstGeom>
        </p:spPr>
      </p:pic>
      <p:pic>
        <p:nvPicPr>
          <p:cNvPr id="8" name="Picture 7">
            <a:extLst>
              <a:ext uri="{FF2B5EF4-FFF2-40B4-BE49-F238E27FC236}">
                <a16:creationId xmlns:a16="http://schemas.microsoft.com/office/drawing/2014/main" id="{88027170-21C1-8547-9B92-6AFA88935C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8726" y="2117744"/>
            <a:ext cx="4168344" cy="2977389"/>
          </a:xfrm>
          <a:prstGeom prst="rect">
            <a:avLst/>
          </a:prstGeom>
        </p:spPr>
      </p:pic>
      <p:cxnSp>
        <p:nvCxnSpPr>
          <p:cNvPr id="10" name="Straight Arrow Connector 9">
            <a:extLst>
              <a:ext uri="{FF2B5EF4-FFF2-40B4-BE49-F238E27FC236}">
                <a16:creationId xmlns:a16="http://schemas.microsoft.com/office/drawing/2014/main" id="{9F570150-6325-7746-9A64-C6EA312B1D14}"/>
              </a:ext>
            </a:extLst>
          </p:cNvPr>
          <p:cNvCxnSpPr>
            <a:cxnSpLocks/>
          </p:cNvCxnSpPr>
          <p:nvPr/>
        </p:nvCxnSpPr>
        <p:spPr>
          <a:xfrm>
            <a:off x="6096000" y="3605282"/>
            <a:ext cx="457200" cy="1"/>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3" name="TextBox 12">
            <a:extLst>
              <a:ext uri="{FF2B5EF4-FFF2-40B4-BE49-F238E27FC236}">
                <a16:creationId xmlns:a16="http://schemas.microsoft.com/office/drawing/2014/main" id="{7AA003C7-1F46-5242-BC1A-B066B5D9E46D}"/>
              </a:ext>
            </a:extLst>
          </p:cNvPr>
          <p:cNvSpPr txBox="1"/>
          <p:nvPr/>
        </p:nvSpPr>
        <p:spPr>
          <a:xfrm>
            <a:off x="1140141" y="5188423"/>
            <a:ext cx="9687562"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solidFill>
                  <a:schemeClr val="accent4"/>
                </a:solidFill>
                <a:latin typeface="Helvetica" pitchFamily="2" charset="0"/>
              </a:rPr>
              <a:t>You shouldn't use the friend keyword in a well-written code, because it goes against the OOP design </a:t>
            </a:r>
            <a:r>
              <a:rPr lang="en-US" dirty="0">
                <a:solidFill>
                  <a:schemeClr val="accent4"/>
                </a:solidFill>
                <a:latin typeface="Helvetica" pitchFamily="2" charset="0"/>
              </a:rPr>
              <a:t>principle</a:t>
            </a:r>
            <a:r>
              <a:rPr lang="en-GB" dirty="0">
                <a:solidFill>
                  <a:schemeClr val="accent4"/>
                </a:solidFill>
                <a:latin typeface="Helvetica" pitchFamily="2" charset="0"/>
              </a:rPr>
              <a:t> that respects encapsulation (the word friend breaks encapsulation!)</a:t>
            </a:r>
          </a:p>
          <a:p>
            <a:pPr marL="285750" indent="-285750" hangingPunct="0">
              <a:buFont typeface="Arial" panose="020B0604020202020204" pitchFamily="34" charset="0"/>
              <a:buChar char="•"/>
            </a:pPr>
            <a:r>
              <a:rPr lang="en-GB" b="1" dirty="0">
                <a:latin typeface="Helvetica" pitchFamily="2" charset="0"/>
              </a:rPr>
              <a:t>Important note</a:t>
            </a:r>
            <a:r>
              <a:rPr lang="en-GB" dirty="0">
                <a:latin typeface="Helvetica" pitchFamily="2" charset="0"/>
              </a:rPr>
              <a:t>: in the </a:t>
            </a:r>
            <a:r>
              <a:rPr lang="en-GB" b="1" dirty="0" err="1">
                <a:latin typeface="Helvetica" pitchFamily="2" charset="0"/>
              </a:rPr>
              <a:t>bigint</a:t>
            </a:r>
            <a:r>
              <a:rPr lang="en-GB" dirty="0">
                <a:latin typeface="Helvetica" pitchFamily="2" charset="0"/>
              </a:rPr>
              <a:t> class you might want to declare the operators </a:t>
            </a:r>
            <a:r>
              <a:rPr lang="en-GB" b="1" dirty="0">
                <a:latin typeface="Helvetica" pitchFamily="2" charset="0"/>
              </a:rPr>
              <a:t>&lt;&lt;</a:t>
            </a:r>
            <a:r>
              <a:rPr lang="en-GB" dirty="0">
                <a:latin typeface="Helvetica" pitchFamily="2" charset="0"/>
              </a:rPr>
              <a:t>, </a:t>
            </a:r>
            <a:r>
              <a:rPr lang="en-GB" b="1" dirty="0">
                <a:latin typeface="Helvetica" pitchFamily="2" charset="0"/>
              </a:rPr>
              <a:t>&gt;&gt;</a:t>
            </a:r>
            <a:r>
              <a:rPr lang="en-GB" dirty="0">
                <a:latin typeface="Helvetica" pitchFamily="2" charset="0"/>
              </a:rPr>
              <a:t>, </a:t>
            </a:r>
            <a:r>
              <a:rPr lang="en-GB" b="1" dirty="0">
                <a:latin typeface="Helvetica" pitchFamily="2" charset="0"/>
              </a:rPr>
              <a:t>==</a:t>
            </a:r>
            <a:r>
              <a:rPr lang="en-GB" dirty="0">
                <a:latin typeface="Helvetica" pitchFamily="2" charset="0"/>
              </a:rPr>
              <a:t> and </a:t>
            </a:r>
            <a:r>
              <a:rPr lang="en-GB" b="1" dirty="0">
                <a:latin typeface="Helvetica" pitchFamily="2" charset="0"/>
              </a:rPr>
              <a:t>&lt;</a:t>
            </a:r>
            <a:r>
              <a:rPr lang="en-GB" dirty="0">
                <a:latin typeface="Helvetica" pitchFamily="2" charset="0"/>
              </a:rPr>
              <a:t> as friends. In this case (one of the very few), using the </a:t>
            </a:r>
            <a:r>
              <a:rPr lang="en-GB" b="1" dirty="0">
                <a:latin typeface="Helvetica" pitchFamily="2" charset="0"/>
              </a:rPr>
              <a:t>friend</a:t>
            </a:r>
            <a:r>
              <a:rPr lang="en-GB" dirty="0">
                <a:latin typeface="Helvetica" pitchFamily="2" charset="0"/>
              </a:rPr>
              <a:t> keyword makes sense and allows you to design your code better.</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3870348273"/>
      </p:ext>
    </p:extLst>
  </p:cSld>
  <p:clrMapOvr>
    <a:masterClrMapping/>
  </p:clrMapOvr>
  <p:transition spd="me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Some anti-patterns</a:t>
            </a:r>
            <a:endParaRPr lang="ru-RU" dirty="0"/>
          </a:p>
        </p:txBody>
      </p:sp>
      <p:sp>
        <p:nvSpPr>
          <p:cNvPr id="6" name="TextBox 5">
            <a:extLst>
              <a:ext uri="{FF2B5EF4-FFF2-40B4-BE49-F238E27FC236}">
                <a16:creationId xmlns:a16="http://schemas.microsoft.com/office/drawing/2014/main" id="{6E5A35B0-031E-A744-8439-0B508927EA7C}"/>
              </a:ext>
            </a:extLst>
          </p:cNvPr>
          <p:cNvSpPr txBox="1"/>
          <p:nvPr/>
        </p:nvSpPr>
        <p:spPr>
          <a:xfrm>
            <a:off x="1120775" y="1084538"/>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mutable</a:t>
            </a:r>
            <a:r>
              <a:rPr kumimoji="0" lang="en-GB" sz="1800" i="0" u="none" strike="noStrike" cap="none" spc="0" normalizeH="0" baseline="0" dirty="0">
                <a:ln>
                  <a:noFill/>
                </a:ln>
                <a:solidFill>
                  <a:schemeClr val="accent4"/>
                </a:solidFill>
                <a:effectLst/>
                <a:uFillTx/>
                <a:latin typeface="Helvetica" pitchFamily="2" charset="0"/>
                <a:ea typeface="+mj-ea"/>
                <a:cs typeface="+mj-cs"/>
                <a:sym typeface="Calibri"/>
              </a:rPr>
              <a:t> specifier: </a:t>
            </a:r>
            <a:r>
              <a:rPr lang="en-GB" dirty="0"/>
              <a:t>permits modification of the class member declared mutable even if the containing object is declared const.</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4" name="Picture 3">
            <a:extLst>
              <a:ext uri="{FF2B5EF4-FFF2-40B4-BE49-F238E27FC236}">
                <a16:creationId xmlns:a16="http://schemas.microsoft.com/office/drawing/2014/main" id="{CF6AE450-0AD9-E242-9C64-7A3828E50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152497"/>
            <a:ext cx="4439766" cy="2270462"/>
          </a:xfrm>
          <a:prstGeom prst="rect">
            <a:avLst/>
          </a:prstGeom>
        </p:spPr>
      </p:pic>
      <p:pic>
        <p:nvPicPr>
          <p:cNvPr id="9" name="Picture 8">
            <a:extLst>
              <a:ext uri="{FF2B5EF4-FFF2-40B4-BE49-F238E27FC236}">
                <a16:creationId xmlns:a16="http://schemas.microsoft.com/office/drawing/2014/main" id="{473E27F1-518C-4345-B09A-B85551BF5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545" y="1513772"/>
            <a:ext cx="3520395" cy="2327438"/>
          </a:xfrm>
          <a:prstGeom prst="rect">
            <a:avLst/>
          </a:prstGeom>
        </p:spPr>
      </p:pic>
      <p:cxnSp>
        <p:nvCxnSpPr>
          <p:cNvPr id="12" name="Straight Arrow Connector 11">
            <a:extLst>
              <a:ext uri="{FF2B5EF4-FFF2-40B4-BE49-F238E27FC236}">
                <a16:creationId xmlns:a16="http://schemas.microsoft.com/office/drawing/2014/main" id="{2D26DC8E-6A26-BD41-B571-76CDB8479F0D}"/>
              </a:ext>
            </a:extLst>
          </p:cNvPr>
          <p:cNvCxnSpPr>
            <a:cxnSpLocks/>
          </p:cNvCxnSpPr>
          <p:nvPr/>
        </p:nvCxnSpPr>
        <p:spPr>
          <a:xfrm flipV="1">
            <a:off x="5807788" y="2614530"/>
            <a:ext cx="823673" cy="67319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B83A334A-3C6D-0240-BB21-A8907A76B19F}"/>
              </a:ext>
            </a:extLst>
          </p:cNvPr>
          <p:cNvSpPr txBox="1"/>
          <p:nvPr/>
        </p:nvSpPr>
        <p:spPr>
          <a:xfrm>
            <a:off x="1120775" y="4844589"/>
            <a:ext cx="493649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You shouldn't use the mutable keyword in well-written code, because it goes against the OOP design </a:t>
            </a:r>
            <a:r>
              <a:rPr lang="en-US" dirty="0">
                <a:solidFill>
                  <a:schemeClr val="accent4"/>
                </a:solidFill>
                <a:latin typeface="Helvetica" pitchFamily="2" charset="0"/>
              </a:rPr>
              <a:t>principle</a:t>
            </a:r>
            <a:r>
              <a:rPr lang="en-GB" dirty="0">
                <a:solidFill>
                  <a:schemeClr val="accent4"/>
                </a:solidFill>
                <a:latin typeface="Helvetica" pitchFamily="2" charset="0"/>
              </a:rPr>
              <a:t> that respects </a:t>
            </a:r>
            <a:r>
              <a:rPr lang="en-GB" dirty="0" err="1">
                <a:solidFill>
                  <a:schemeClr val="accent4"/>
                </a:solidFill>
                <a:latin typeface="Helvetica" pitchFamily="2" charset="0"/>
              </a:rPr>
              <a:t>const</a:t>
            </a:r>
            <a:r>
              <a:rPr lang="en-GB" dirty="0">
                <a:solidFill>
                  <a:schemeClr val="accent4"/>
                </a:solidFill>
                <a:latin typeface="Helvetica" pitchFamily="2" charset="0"/>
              </a:rPr>
              <a:t>-correctness (the word mutable breaks </a:t>
            </a:r>
            <a:r>
              <a:rPr lang="en-GB" dirty="0" err="1">
                <a:solidFill>
                  <a:schemeClr val="accent4"/>
                </a:solidFill>
                <a:latin typeface="Helvetica" pitchFamily="2" charset="0"/>
              </a:rPr>
              <a:t>const</a:t>
            </a:r>
            <a:r>
              <a:rPr lang="en-GB" dirty="0">
                <a:solidFill>
                  <a:schemeClr val="accent4"/>
                </a:solidFill>
                <a:latin typeface="Helvetica" pitchFamily="2" charset="0"/>
              </a:rPr>
              <a:t>-correctness!)</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2C834DE8-C140-2744-9E42-60A39EE2DFF7}"/>
              </a:ext>
            </a:extLst>
          </p:cNvPr>
          <p:cNvSpPr txBox="1"/>
          <p:nvPr/>
        </p:nvSpPr>
        <p:spPr>
          <a:xfrm>
            <a:off x="6827545" y="4085779"/>
            <a:ext cx="1933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Another example:</a:t>
            </a:r>
          </a:p>
        </p:txBody>
      </p:sp>
      <p:pic>
        <p:nvPicPr>
          <p:cNvPr id="10" name="Picture 9">
            <a:extLst>
              <a:ext uri="{FF2B5EF4-FFF2-40B4-BE49-F238E27FC236}">
                <a16:creationId xmlns:a16="http://schemas.microsoft.com/office/drawing/2014/main" id="{5ADA8CCD-7B9A-1345-9ED3-D4D433607E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7545" y="4607624"/>
            <a:ext cx="2560501" cy="2133750"/>
          </a:xfrm>
          <a:prstGeom prst="rect">
            <a:avLst/>
          </a:prstGeom>
        </p:spPr>
      </p:pic>
    </p:spTree>
    <p:extLst>
      <p:ext uri="{BB962C8B-B14F-4D97-AF65-F5344CB8AC3E}">
        <p14:creationId xmlns:p14="http://schemas.microsoft.com/office/powerpoint/2010/main" val="3568465333"/>
      </p:ext>
    </p:extLst>
  </p:cSld>
  <p:clrMapOvr>
    <a:masterClrMapping/>
  </p:clrMapOvr>
  <p:transition spd="me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Namespaces</a:t>
            </a:r>
            <a:endParaRPr lang="ru-RU" dirty="0"/>
          </a:p>
        </p:txBody>
      </p:sp>
      <p:sp>
        <p:nvSpPr>
          <p:cNvPr id="12" name="TextBox 11">
            <a:extLst>
              <a:ext uri="{FF2B5EF4-FFF2-40B4-BE49-F238E27FC236}">
                <a16:creationId xmlns:a16="http://schemas.microsoft.com/office/drawing/2014/main" id="{73B692A1-80FA-AE46-A424-8E2D6FA6F26F}"/>
              </a:ext>
            </a:extLst>
          </p:cNvPr>
          <p:cNvSpPr txBox="1"/>
          <p:nvPr/>
        </p:nvSpPr>
        <p:spPr>
          <a:xfrm>
            <a:off x="1120774" y="1320800"/>
            <a:ext cx="9726296"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Namespaces provide a method for preventing name conflicts in large projects.</a:t>
            </a:r>
          </a:p>
          <a:p>
            <a:endParaRPr lang="en-GB" dirty="0"/>
          </a:p>
          <a:p>
            <a:r>
              <a:rPr lang="en-GB" dirty="0"/>
              <a:t>Symbols declared inside a namespace block are placed in a named scope that prevents them from being mistaken for identically-named symbols in other scopes.</a:t>
            </a:r>
          </a:p>
          <a:p>
            <a:endParaRPr lang="en-GB" dirty="0"/>
          </a:p>
          <a:p>
            <a:r>
              <a:rPr lang="en-GB" dirty="0"/>
              <a:t>Multiple namespace blocks with the same name are allowed. All declarations within those blocks are declared in the named scope.</a:t>
            </a:r>
          </a:p>
          <a:p>
            <a:endParaRPr lang="en-GB" dirty="0"/>
          </a:p>
          <a:p>
            <a:r>
              <a:rPr lang="en-GB" dirty="0"/>
              <a:t>Common examples of built-in standard library namespaces are:</a:t>
            </a:r>
          </a:p>
          <a:p>
            <a:pPr marL="285750" indent="-285750">
              <a:buFont typeface="Arial" panose="020B0604020202020204" pitchFamily="34" charset="0"/>
              <a:buChar char="•"/>
            </a:pPr>
            <a:r>
              <a:rPr lang="en-GB" dirty="0"/>
              <a:t>std</a:t>
            </a:r>
          </a:p>
          <a:p>
            <a:pPr marL="285750" indent="-285750">
              <a:buFont typeface="Arial" panose="020B0604020202020204" pitchFamily="34" charset="0"/>
              <a:buChar char="•"/>
            </a:pPr>
            <a:r>
              <a:rPr lang="en-GB" dirty="0"/>
              <a:t>std::chrono</a:t>
            </a:r>
          </a:p>
          <a:p>
            <a:pPr marL="285750" indent="-285750">
              <a:buFont typeface="Arial" panose="020B0604020202020204" pitchFamily="34" charset="0"/>
              <a:buChar char="•"/>
            </a:pPr>
            <a:r>
              <a:rPr lang="en-GB" dirty="0"/>
              <a:t>std::experimental</a:t>
            </a:r>
          </a:p>
          <a:p>
            <a:pPr marL="285750" indent="-285750">
              <a:buFont typeface="Arial" panose="020B0604020202020204" pitchFamily="34" charset="0"/>
              <a:buChar char="•"/>
            </a:pPr>
            <a:r>
              <a:rPr lang="en-GB" dirty="0"/>
              <a:t>std::</a:t>
            </a:r>
            <a:r>
              <a:rPr lang="en-GB" dirty="0" err="1"/>
              <a:t>pmr</a:t>
            </a:r>
            <a:endParaRPr lang="en-GB" dirty="0"/>
          </a:p>
          <a:p>
            <a:pPr marL="285750" indent="-285750">
              <a:buFont typeface="Arial" panose="020B0604020202020204" pitchFamily="34" charset="0"/>
              <a:buChar char="•"/>
            </a:pPr>
            <a:r>
              <a:rPr lang="en-GB" dirty="0"/>
              <a:t>std::views</a:t>
            </a:r>
          </a:p>
          <a:p>
            <a:pPr marL="285750" indent="-285750">
              <a:buFont typeface="Arial" panose="020B0604020202020204" pitchFamily="34" charset="0"/>
              <a:buChar char="•"/>
            </a:pPr>
            <a:r>
              <a:rPr lang="en-GB" dirty="0"/>
              <a:t>…</a:t>
            </a:r>
          </a:p>
        </p:txBody>
      </p:sp>
    </p:spTree>
    <p:extLst>
      <p:ext uri="{BB962C8B-B14F-4D97-AF65-F5344CB8AC3E}">
        <p14:creationId xmlns:p14="http://schemas.microsoft.com/office/powerpoint/2010/main" val="165280104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Structures in std</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5" y="1543091"/>
            <a:ext cx="9726296"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C ++ cannot be imagined without the ability to define your own custom types. In fact, the language itself already has many built-in structure types.</a:t>
            </a:r>
          </a:p>
          <a:p>
            <a:pPr hangingPunct="0"/>
            <a:endParaRPr lang="en-GB" dirty="0"/>
          </a:p>
          <a:p>
            <a:pPr hangingPunct="0"/>
            <a:r>
              <a:rPr lang="en-GB" dirty="0"/>
              <a:t>For example:</a:t>
            </a:r>
          </a:p>
          <a:p>
            <a:pPr hangingPunct="0"/>
            <a:endParaRPr lang="en-GB" dirty="0">
              <a:latin typeface="Helvetica" pitchFamily="2" charset="0"/>
              <a:ea typeface="+mj-ea"/>
              <a:cs typeface="+mj-cs"/>
              <a:sym typeface="Calibri"/>
            </a:endParaRPr>
          </a:p>
          <a:p>
            <a:pPr hangingPunct="0"/>
            <a:r>
              <a:rPr lang="en-GB" dirty="0">
                <a:latin typeface="Helvetica" pitchFamily="2" charset="0"/>
                <a:ea typeface="+mj-ea"/>
                <a:cs typeface="+mj-cs"/>
                <a:sym typeface="Calibri"/>
              </a:rPr>
              <a:t>std::vector</a:t>
            </a:r>
          </a:p>
          <a:p>
            <a:pPr hangingPunct="0"/>
            <a:r>
              <a:rPr lang="en-GB" dirty="0">
                <a:latin typeface="Helvetica" pitchFamily="2" charset="0"/>
                <a:ea typeface="+mj-ea"/>
                <a:cs typeface="+mj-cs"/>
                <a:sym typeface="Calibri"/>
              </a:rPr>
              <a:t>std::</a:t>
            </a:r>
            <a:r>
              <a:rPr lang="en-GB" dirty="0" err="1">
                <a:latin typeface="Helvetica" pitchFamily="2" charset="0"/>
                <a:ea typeface="+mj-ea"/>
                <a:cs typeface="+mj-cs"/>
                <a:sym typeface="Calibri"/>
              </a:rPr>
              <a:t>cin</a:t>
            </a:r>
            <a:endParaRPr lang="en-GB" dirty="0">
              <a:latin typeface="Helvetica" pitchFamily="2" charset="0"/>
              <a:ea typeface="+mj-ea"/>
              <a:cs typeface="+mj-cs"/>
              <a:sym typeface="Calibri"/>
            </a:endParaRPr>
          </a:p>
          <a:p>
            <a:pPr hangingPunct="0"/>
            <a:r>
              <a:rPr lang="en-GB" dirty="0">
                <a:latin typeface="Helvetica" pitchFamily="2" charset="0"/>
                <a:ea typeface="+mj-ea"/>
                <a:cs typeface="+mj-cs"/>
                <a:sym typeface="Calibri"/>
              </a:rPr>
              <a:t>std::</a:t>
            </a:r>
            <a:r>
              <a:rPr lang="en-GB" dirty="0" err="1">
                <a:latin typeface="Helvetica" pitchFamily="2" charset="0"/>
                <a:ea typeface="+mj-ea"/>
                <a:cs typeface="+mj-cs"/>
                <a:sym typeface="Calibri"/>
              </a:rPr>
              <a:t>cout</a:t>
            </a:r>
            <a:endParaRPr lang="en-GB" dirty="0">
              <a:latin typeface="Helvetica" pitchFamily="2" charset="0"/>
              <a:ea typeface="+mj-ea"/>
              <a:cs typeface="+mj-cs"/>
              <a:sym typeface="Calibri"/>
            </a:endParaRPr>
          </a:p>
          <a:p>
            <a:pPr hangingPunct="0"/>
            <a:r>
              <a:rPr lang="en-US" dirty="0">
                <a:latin typeface="Helvetica" pitchFamily="2" charset="0"/>
                <a:ea typeface="+mj-ea"/>
                <a:cs typeface="+mj-cs"/>
                <a:sym typeface="Calibri"/>
              </a:rPr>
              <a:t>std::array</a:t>
            </a:r>
          </a:p>
          <a:p>
            <a:pPr hangingPunct="0"/>
            <a:r>
              <a:rPr lang="en-US" dirty="0">
                <a:latin typeface="Helvetica" pitchFamily="2" charset="0"/>
                <a:ea typeface="+mj-ea"/>
                <a:cs typeface="+mj-cs"/>
                <a:sym typeface="Calibri"/>
              </a:rPr>
              <a:t>std::string</a:t>
            </a:r>
          </a:p>
          <a:p>
            <a:pPr hangingPunct="0"/>
            <a:r>
              <a:rPr lang="en-US" dirty="0">
                <a:latin typeface="Helvetica" pitchFamily="2" charset="0"/>
                <a:ea typeface="+mj-ea"/>
                <a:cs typeface="+mj-cs"/>
                <a:sym typeface="Calibri"/>
              </a:rPr>
              <a:t>std::allocator</a:t>
            </a:r>
          </a:p>
          <a:p>
            <a:pPr hangingPunct="0"/>
            <a:r>
              <a:rPr lang="en-US" dirty="0">
                <a:latin typeface="Helvetica" pitchFamily="2" charset="0"/>
                <a:ea typeface="+mj-ea"/>
                <a:cs typeface="+mj-cs"/>
                <a:sym typeface="Calibri"/>
              </a:rPr>
              <a:t>and many, many more…</a:t>
            </a:r>
          </a:p>
          <a:p>
            <a:pPr hangingPunct="0"/>
            <a:endParaRPr lang="en-US" dirty="0">
              <a:latin typeface="Helvetica" pitchFamily="2" charset="0"/>
              <a:ea typeface="+mj-ea"/>
              <a:cs typeface="+mj-cs"/>
              <a:sym typeface="Calibri"/>
            </a:endParaRPr>
          </a:p>
          <a:p>
            <a:pPr hangingPunct="0"/>
            <a:r>
              <a:rPr lang="en-GB" dirty="0"/>
              <a:t>In fact, most of these types are defined using the class keyword. To understand what its meaning is, let's look at such a thing as encapsulation.</a:t>
            </a:r>
            <a:endParaRPr lang="en-GB" dirty="0">
              <a:latin typeface="Helvetica" pitchFamily="2" charset="0"/>
              <a:ea typeface="+mj-ea"/>
              <a:cs typeface="+mj-cs"/>
              <a:sym typeface="Calibri"/>
            </a:endParaRPr>
          </a:p>
        </p:txBody>
      </p:sp>
    </p:spTree>
    <p:extLst>
      <p:ext uri="{BB962C8B-B14F-4D97-AF65-F5344CB8AC3E}">
        <p14:creationId xmlns:p14="http://schemas.microsoft.com/office/powerpoint/2010/main" val="2679110904"/>
      </p:ext>
    </p:extLst>
  </p:cSld>
  <p:clrMapOvr>
    <a:masterClrMapping/>
  </p:clrMapOvr>
  <p:transition spd="me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Namespaces</a:t>
            </a:r>
            <a:endParaRPr lang="ru-RU" dirty="0"/>
          </a:p>
        </p:txBody>
      </p:sp>
      <p:pic>
        <p:nvPicPr>
          <p:cNvPr id="4" name="Picture 3">
            <a:extLst>
              <a:ext uri="{FF2B5EF4-FFF2-40B4-BE49-F238E27FC236}">
                <a16:creationId xmlns:a16="http://schemas.microsoft.com/office/drawing/2014/main" id="{41E5C479-7F06-F24C-B132-5275E6F89C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203068"/>
            <a:ext cx="7877261" cy="4501292"/>
          </a:xfrm>
          <a:prstGeom prst="rect">
            <a:avLst/>
          </a:prstGeom>
        </p:spPr>
      </p:pic>
      <p:pic>
        <p:nvPicPr>
          <p:cNvPr id="6" name="Picture 5">
            <a:extLst>
              <a:ext uri="{FF2B5EF4-FFF2-40B4-BE49-F238E27FC236}">
                <a16:creationId xmlns:a16="http://schemas.microsoft.com/office/drawing/2014/main" id="{F41DEF60-9C91-4C42-A609-2D8320D13F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5886894"/>
            <a:ext cx="4862212" cy="657056"/>
          </a:xfrm>
          <a:prstGeom prst="rect">
            <a:avLst/>
          </a:prstGeom>
        </p:spPr>
      </p:pic>
    </p:spTree>
    <p:extLst>
      <p:ext uri="{BB962C8B-B14F-4D97-AF65-F5344CB8AC3E}">
        <p14:creationId xmlns:p14="http://schemas.microsoft.com/office/powerpoint/2010/main" val="3391362878"/>
      </p:ext>
    </p:extLst>
  </p:cSld>
  <p:clrMapOvr>
    <a:masterClrMapping/>
  </p:clrMapOvr>
  <p:transition spd="me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Namespaces</a:t>
            </a:r>
            <a:endParaRPr lang="ru-RU" dirty="0"/>
          </a:p>
        </p:txBody>
      </p:sp>
      <p:sp>
        <p:nvSpPr>
          <p:cNvPr id="3" name="TextBox 2">
            <a:extLst>
              <a:ext uri="{FF2B5EF4-FFF2-40B4-BE49-F238E27FC236}">
                <a16:creationId xmlns:a16="http://schemas.microsoft.com/office/drawing/2014/main" id="{3528E6A8-A92F-BC4D-A6C9-ADE71BADDE46}"/>
              </a:ext>
            </a:extLst>
          </p:cNvPr>
          <p:cNvSpPr txBox="1"/>
          <p:nvPr/>
        </p:nvSpPr>
        <p:spPr>
          <a:xfrm>
            <a:off x="1120775" y="1354745"/>
            <a:ext cx="932562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Keyword </a:t>
            </a:r>
            <a:r>
              <a:rPr lang="en-RU" b="1" dirty="0">
                <a:solidFill>
                  <a:srgbClr val="323332"/>
                </a:solidFill>
                <a:latin typeface="Helvetica" pitchFamily="2" charset="0"/>
                <a:ea typeface="+mj-ea"/>
                <a:cs typeface="+mj-cs"/>
                <a:sym typeface="Calibri"/>
              </a:rPr>
              <a:t>using</a:t>
            </a: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In order to </a:t>
            </a:r>
            <a:r>
              <a:rPr lang="en-RU" dirty="0">
                <a:solidFill>
                  <a:srgbClr val="323332"/>
                </a:solidFill>
                <a:latin typeface="Helvetica" pitchFamily="2" charset="0"/>
                <a:ea typeface="+mj-ea"/>
                <a:cs typeface="+mj-cs"/>
                <a:sym typeface="Calibri"/>
              </a:rPr>
              <a:t>aboid specifying certain namespace name too, you can use the </a:t>
            </a:r>
            <a:r>
              <a:rPr lang="en-RU" b="1" dirty="0">
                <a:solidFill>
                  <a:srgbClr val="323332"/>
                </a:solidFill>
                <a:latin typeface="Helvetica" pitchFamily="2" charset="0"/>
                <a:ea typeface="+mj-ea"/>
                <a:cs typeface="+mj-cs"/>
                <a:sym typeface="Calibri"/>
              </a:rPr>
              <a:t>using </a:t>
            </a:r>
            <a:r>
              <a:rPr lang="en-RU" dirty="0">
                <a:solidFill>
                  <a:srgbClr val="323332"/>
                </a:solidFill>
                <a:latin typeface="Helvetica" pitchFamily="2" charset="0"/>
                <a:ea typeface="+mj-ea"/>
                <a:cs typeface="+mj-cs"/>
                <a:sym typeface="Calibri"/>
              </a:rPr>
              <a:t>keyword:</a:t>
            </a:r>
            <a:endParaRPr kumimoji="0" lang="en-RU" sz="180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11" name="Picture 10">
            <a:extLst>
              <a:ext uri="{FF2B5EF4-FFF2-40B4-BE49-F238E27FC236}">
                <a16:creationId xmlns:a16="http://schemas.microsoft.com/office/drawing/2014/main" id="{3C9E2D90-EF68-1B45-A1E7-BC0CA8ED7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350861"/>
            <a:ext cx="4526263" cy="3185522"/>
          </a:xfrm>
          <a:prstGeom prst="rect">
            <a:avLst/>
          </a:prstGeom>
        </p:spPr>
      </p:pic>
      <p:pic>
        <p:nvPicPr>
          <p:cNvPr id="13" name="Picture 12">
            <a:extLst>
              <a:ext uri="{FF2B5EF4-FFF2-40B4-BE49-F238E27FC236}">
                <a16:creationId xmlns:a16="http://schemas.microsoft.com/office/drawing/2014/main" id="{91CA02BD-BDAD-834E-9ED2-178797B0CF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627" y="2350861"/>
            <a:ext cx="4890598" cy="4137359"/>
          </a:xfrm>
          <a:prstGeom prst="rect">
            <a:avLst/>
          </a:prstGeom>
        </p:spPr>
      </p:pic>
      <p:cxnSp>
        <p:nvCxnSpPr>
          <p:cNvPr id="15" name="Straight Arrow Connector 14">
            <a:extLst>
              <a:ext uri="{FF2B5EF4-FFF2-40B4-BE49-F238E27FC236}">
                <a16:creationId xmlns:a16="http://schemas.microsoft.com/office/drawing/2014/main" id="{22AFC35E-42F9-D74D-8FD2-1B6686A2C1C5}"/>
              </a:ext>
            </a:extLst>
          </p:cNvPr>
          <p:cNvCxnSpPr>
            <a:cxnSpLocks/>
          </p:cNvCxnSpPr>
          <p:nvPr/>
        </p:nvCxnSpPr>
        <p:spPr>
          <a:xfrm>
            <a:off x="5689600" y="3943622"/>
            <a:ext cx="460375" cy="475918"/>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792672547"/>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Namespaces</a:t>
            </a:r>
            <a:endParaRPr lang="ru-RU" dirty="0"/>
          </a:p>
        </p:txBody>
      </p:sp>
      <p:sp>
        <p:nvSpPr>
          <p:cNvPr id="3" name="TextBox 2">
            <a:extLst>
              <a:ext uri="{FF2B5EF4-FFF2-40B4-BE49-F238E27FC236}">
                <a16:creationId xmlns:a16="http://schemas.microsoft.com/office/drawing/2014/main" id="{3528E6A8-A92F-BC4D-A6C9-ADE71BADDE46}"/>
              </a:ext>
            </a:extLst>
          </p:cNvPr>
          <p:cNvSpPr txBox="1"/>
          <p:nvPr/>
        </p:nvSpPr>
        <p:spPr>
          <a:xfrm>
            <a:off x="1120775" y="1354745"/>
            <a:ext cx="711156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Keyword </a:t>
            </a:r>
            <a:r>
              <a:rPr lang="en-RU" b="1" dirty="0">
                <a:solidFill>
                  <a:srgbClr val="323332"/>
                </a:solidFill>
                <a:latin typeface="Helvetica" pitchFamily="2" charset="0"/>
                <a:ea typeface="+mj-ea"/>
                <a:cs typeface="+mj-cs"/>
                <a:sym typeface="Calibri"/>
              </a:rPr>
              <a:t>using</a:t>
            </a: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You can use all the objects in the namespace with the keyword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using</a:t>
            </a:r>
          </a:p>
        </p:txBody>
      </p:sp>
      <p:cxnSp>
        <p:nvCxnSpPr>
          <p:cNvPr id="15" name="Straight Arrow Connector 14">
            <a:extLst>
              <a:ext uri="{FF2B5EF4-FFF2-40B4-BE49-F238E27FC236}">
                <a16:creationId xmlns:a16="http://schemas.microsoft.com/office/drawing/2014/main" id="{22AFC35E-42F9-D74D-8FD2-1B6686A2C1C5}"/>
              </a:ext>
            </a:extLst>
          </p:cNvPr>
          <p:cNvCxnSpPr>
            <a:cxnSpLocks/>
          </p:cNvCxnSpPr>
          <p:nvPr/>
        </p:nvCxnSpPr>
        <p:spPr>
          <a:xfrm>
            <a:off x="5597026" y="4481629"/>
            <a:ext cx="743153"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5923940F-AF3A-8B4C-A109-E9F88DE1B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113612"/>
            <a:ext cx="4390678" cy="4560237"/>
          </a:xfrm>
          <a:prstGeom prst="rect">
            <a:avLst/>
          </a:prstGeom>
        </p:spPr>
      </p:pic>
      <p:pic>
        <p:nvPicPr>
          <p:cNvPr id="8" name="Picture 7">
            <a:extLst>
              <a:ext uri="{FF2B5EF4-FFF2-40B4-BE49-F238E27FC236}">
                <a16:creationId xmlns:a16="http://schemas.microsoft.com/office/drawing/2014/main" id="{52CFC2C9-5063-4E49-BDD6-E0DE628C67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089" y="2113612"/>
            <a:ext cx="3686847" cy="4560236"/>
          </a:xfrm>
          <a:prstGeom prst="rect">
            <a:avLst/>
          </a:prstGeom>
        </p:spPr>
      </p:pic>
    </p:spTree>
    <p:extLst>
      <p:ext uri="{BB962C8B-B14F-4D97-AF65-F5344CB8AC3E}">
        <p14:creationId xmlns:p14="http://schemas.microsoft.com/office/powerpoint/2010/main" val="2072193543"/>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Some anti-patterns</a:t>
            </a:r>
            <a:endParaRPr lang="ru-RU" dirty="0"/>
          </a:p>
        </p:txBody>
      </p:sp>
      <p:sp>
        <p:nvSpPr>
          <p:cNvPr id="15" name="TextBox 14">
            <a:extLst>
              <a:ext uri="{FF2B5EF4-FFF2-40B4-BE49-F238E27FC236}">
                <a16:creationId xmlns:a16="http://schemas.microsoft.com/office/drawing/2014/main" id="{B78DBAF9-DC9E-6F42-9A82-DF5EC4E5EF6F}"/>
              </a:ext>
            </a:extLst>
          </p:cNvPr>
          <p:cNvSpPr txBox="1"/>
          <p:nvPr/>
        </p:nvSpPr>
        <p:spPr>
          <a:xfrm>
            <a:off x="1120775" y="1194416"/>
            <a:ext cx="972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using namespace std</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11" name="Picture 10">
            <a:extLst>
              <a:ext uri="{FF2B5EF4-FFF2-40B4-BE49-F238E27FC236}">
                <a16:creationId xmlns:a16="http://schemas.microsoft.com/office/drawing/2014/main" id="{8BCAEAA9-939A-F942-9EDD-5F111FC60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563746"/>
            <a:ext cx="7337326" cy="3518213"/>
          </a:xfrm>
          <a:prstGeom prst="rect">
            <a:avLst/>
          </a:prstGeom>
        </p:spPr>
      </p:pic>
      <p:sp>
        <p:nvSpPr>
          <p:cNvPr id="16" name="TextBox 15">
            <a:extLst>
              <a:ext uri="{FF2B5EF4-FFF2-40B4-BE49-F238E27FC236}">
                <a16:creationId xmlns:a16="http://schemas.microsoft.com/office/drawing/2014/main" id="{6B513138-46F4-0F48-AA99-5FC5054FBE17}"/>
              </a:ext>
            </a:extLst>
          </p:cNvPr>
          <p:cNvSpPr txBox="1"/>
          <p:nvPr/>
        </p:nvSpPr>
        <p:spPr>
          <a:xfrm>
            <a:off x="1115122" y="5218770"/>
            <a:ext cx="9726294"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“Problem”: programs often need to use </a:t>
            </a:r>
            <a:r>
              <a:rPr lang="en-GB" b="1" dirty="0"/>
              <a:t>std</a:t>
            </a:r>
            <a:r>
              <a:rPr lang="en-GB" dirty="0"/>
              <a:t> objects. However, this leads to writing </a:t>
            </a:r>
            <a:r>
              <a:rPr lang="en-GB" b="1" dirty="0"/>
              <a:t>std:: </a:t>
            </a:r>
            <a:r>
              <a:rPr lang="en-GB" dirty="0"/>
              <a:t>too often. If that doesn't bother you (</a:t>
            </a:r>
            <a:r>
              <a:rPr lang="en-GB" i="1" dirty="0"/>
              <a:t>like me and most of the pros in C++</a:t>
            </a:r>
            <a:r>
              <a:rPr lang="en-GB" dirty="0"/>
              <a:t>) then it's okay, you can skip this slide. However, if you are worried about writing </a:t>
            </a:r>
            <a:r>
              <a:rPr lang="en-GB" b="1" dirty="0"/>
              <a:t>std::</a:t>
            </a:r>
            <a:r>
              <a:rPr lang="en-GB" dirty="0"/>
              <a:t> too often, then you might want to do the following: </a:t>
            </a:r>
            <a:r>
              <a:rPr lang="en-GB" b="1" dirty="0"/>
              <a:t>using namespace std</a:t>
            </a:r>
          </a:p>
          <a:p>
            <a:pPr hangingPunct="0"/>
            <a:r>
              <a:rPr lang="en-GB" dirty="0"/>
              <a:t>Let me try to explain why this is bad.</a:t>
            </a:r>
            <a:endParaRPr kumimoji="0" lang="en-RU" sz="180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664039564"/>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Some anti-patterns</a:t>
            </a:r>
            <a:endParaRPr lang="ru-RU" dirty="0"/>
          </a:p>
        </p:txBody>
      </p:sp>
      <p:sp>
        <p:nvSpPr>
          <p:cNvPr id="15" name="TextBox 14">
            <a:extLst>
              <a:ext uri="{FF2B5EF4-FFF2-40B4-BE49-F238E27FC236}">
                <a16:creationId xmlns:a16="http://schemas.microsoft.com/office/drawing/2014/main" id="{B78DBAF9-DC9E-6F42-9A82-DF5EC4E5EF6F}"/>
              </a:ext>
            </a:extLst>
          </p:cNvPr>
          <p:cNvSpPr txBox="1"/>
          <p:nvPr/>
        </p:nvSpPr>
        <p:spPr>
          <a:xfrm>
            <a:off x="1120775" y="1194416"/>
            <a:ext cx="972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using namespace std</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4" name="Picture 3">
            <a:extLst>
              <a:ext uri="{FF2B5EF4-FFF2-40B4-BE49-F238E27FC236}">
                <a16:creationId xmlns:a16="http://schemas.microsoft.com/office/drawing/2014/main" id="{A9CB24B7-1122-7B4F-9CC3-904725AFF8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922" y="2145570"/>
            <a:ext cx="3057956" cy="3638449"/>
          </a:xfrm>
          <a:prstGeom prst="rect">
            <a:avLst/>
          </a:prstGeom>
        </p:spPr>
      </p:pic>
      <p:pic>
        <p:nvPicPr>
          <p:cNvPr id="6" name="Picture 5">
            <a:extLst>
              <a:ext uri="{FF2B5EF4-FFF2-40B4-BE49-F238E27FC236}">
                <a16:creationId xmlns:a16="http://schemas.microsoft.com/office/drawing/2014/main" id="{45D82C08-6B78-5842-82B4-0216EC622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9576" y="2145570"/>
            <a:ext cx="1954988" cy="3638449"/>
          </a:xfrm>
          <a:prstGeom prst="rect">
            <a:avLst/>
          </a:prstGeom>
        </p:spPr>
      </p:pic>
      <p:cxnSp>
        <p:nvCxnSpPr>
          <p:cNvPr id="8" name="Straight Arrow Connector 7">
            <a:extLst>
              <a:ext uri="{FF2B5EF4-FFF2-40B4-BE49-F238E27FC236}">
                <a16:creationId xmlns:a16="http://schemas.microsoft.com/office/drawing/2014/main" id="{01BA7D3E-4F08-3948-A391-9996DADC7B27}"/>
              </a:ext>
            </a:extLst>
          </p:cNvPr>
          <p:cNvCxnSpPr>
            <a:cxnSpLocks/>
          </p:cNvCxnSpPr>
          <p:nvPr/>
        </p:nvCxnSpPr>
        <p:spPr>
          <a:xfrm>
            <a:off x="9135908" y="3964795"/>
            <a:ext cx="647363"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3" name="TextBox 2">
            <a:extLst>
              <a:ext uri="{FF2B5EF4-FFF2-40B4-BE49-F238E27FC236}">
                <a16:creationId xmlns:a16="http://schemas.microsoft.com/office/drawing/2014/main" id="{4007BCE5-84F6-0041-A781-624943AF9134}"/>
              </a:ext>
            </a:extLst>
          </p:cNvPr>
          <p:cNvSpPr txBox="1"/>
          <p:nvPr/>
        </p:nvSpPr>
        <p:spPr>
          <a:xfrm>
            <a:off x="1120776" y="1783572"/>
            <a:ext cx="4047475"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When you do </a:t>
            </a:r>
            <a:r>
              <a:rPr lang="en-GB" b="1" dirty="0"/>
              <a:t>using namespace std</a:t>
            </a:r>
            <a:r>
              <a:rPr lang="en-GB" dirty="0"/>
              <a:t>, you include absolutely all std objects in your program. As a result, if you unintentionally name some variable or function with the name of an object already existing in </a:t>
            </a:r>
            <a:r>
              <a:rPr lang="en-GB" b="1" dirty="0"/>
              <a:t>std</a:t>
            </a:r>
            <a:r>
              <a:rPr lang="en-GB" dirty="0"/>
              <a:t>, </a:t>
            </a:r>
            <a:r>
              <a:rPr lang="en-GB" b="1" dirty="0"/>
              <a:t>CE</a:t>
            </a:r>
            <a:r>
              <a:rPr lang="en-GB" dirty="0"/>
              <a:t>, or, even worse, </a:t>
            </a:r>
            <a:r>
              <a:rPr lang="en-GB" b="1" dirty="0"/>
              <a:t>UB</a:t>
            </a:r>
            <a:r>
              <a:rPr lang="en-GB" dirty="0"/>
              <a:t> can occur:</a:t>
            </a:r>
          </a:p>
        </p:txBody>
      </p:sp>
      <p:pic>
        <p:nvPicPr>
          <p:cNvPr id="12" name="Picture 11">
            <a:extLst>
              <a:ext uri="{FF2B5EF4-FFF2-40B4-BE49-F238E27FC236}">
                <a16:creationId xmlns:a16="http://schemas.microsoft.com/office/drawing/2014/main" id="{6CD15412-2DD5-5940-B754-EB465B6C65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775" y="3854840"/>
            <a:ext cx="2146300" cy="2794000"/>
          </a:xfrm>
          <a:prstGeom prst="rect">
            <a:avLst/>
          </a:prstGeom>
        </p:spPr>
      </p:pic>
    </p:spTree>
    <p:extLst>
      <p:ext uri="{BB962C8B-B14F-4D97-AF65-F5344CB8AC3E}">
        <p14:creationId xmlns:p14="http://schemas.microsoft.com/office/powerpoint/2010/main" val="1203424416"/>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Some anti-patterns</a:t>
            </a:r>
            <a:endParaRPr lang="ru-RU" dirty="0"/>
          </a:p>
        </p:txBody>
      </p:sp>
      <p:sp>
        <p:nvSpPr>
          <p:cNvPr id="15" name="TextBox 14">
            <a:extLst>
              <a:ext uri="{FF2B5EF4-FFF2-40B4-BE49-F238E27FC236}">
                <a16:creationId xmlns:a16="http://schemas.microsoft.com/office/drawing/2014/main" id="{B78DBAF9-DC9E-6F42-9A82-DF5EC4E5EF6F}"/>
              </a:ext>
            </a:extLst>
          </p:cNvPr>
          <p:cNvSpPr txBox="1"/>
          <p:nvPr/>
        </p:nvSpPr>
        <p:spPr>
          <a:xfrm>
            <a:off x="1120775" y="1194416"/>
            <a:ext cx="972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using namespace std</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3" name="TextBox 2">
            <a:extLst>
              <a:ext uri="{FF2B5EF4-FFF2-40B4-BE49-F238E27FC236}">
                <a16:creationId xmlns:a16="http://schemas.microsoft.com/office/drawing/2014/main" id="{4007BCE5-84F6-0041-A781-624943AF9134}"/>
              </a:ext>
            </a:extLst>
          </p:cNvPr>
          <p:cNvSpPr txBox="1"/>
          <p:nvPr/>
        </p:nvSpPr>
        <p:spPr>
          <a:xfrm>
            <a:off x="1120776" y="1853922"/>
            <a:ext cx="972629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Solutions:</a:t>
            </a:r>
            <a:endParaRPr lang="ru-RU" dirty="0"/>
          </a:p>
          <a:p>
            <a:pPr marL="285750" indent="-285750" hangingPunct="0">
              <a:buFont typeface="Arial" panose="020B0604020202020204" pitchFamily="34" charset="0"/>
              <a:buChar char="•"/>
            </a:pPr>
            <a:r>
              <a:rPr lang="en-GB" b="1" dirty="0"/>
              <a:t>[Approved by me]</a:t>
            </a:r>
            <a:r>
              <a:rPr lang="en-GB" dirty="0"/>
              <a:t> Use </a:t>
            </a:r>
            <a:r>
              <a:rPr lang="en-GB" b="1" dirty="0"/>
              <a:t>std::</a:t>
            </a:r>
            <a:r>
              <a:rPr lang="en-GB" dirty="0"/>
              <a:t> </a:t>
            </a:r>
            <a:r>
              <a:rPr lang="ru-RU" dirty="0"/>
              <a:t>–</a:t>
            </a:r>
            <a:r>
              <a:rPr lang="en-GB" dirty="0"/>
              <a:t> syntax, and don't worry about often writing </a:t>
            </a:r>
            <a:r>
              <a:rPr lang="en-US" dirty="0"/>
              <a:t>it</a:t>
            </a:r>
            <a:endParaRPr lang="en-GB" dirty="0"/>
          </a:p>
          <a:p>
            <a:pPr marL="285750" indent="-285750" hangingPunct="0">
              <a:buFont typeface="Arial" panose="020B0604020202020204" pitchFamily="34" charset="0"/>
              <a:buChar char="•"/>
            </a:pPr>
            <a:r>
              <a:rPr lang="en-GB" dirty="0"/>
              <a:t>If, for example, you need to use </a:t>
            </a:r>
            <a:r>
              <a:rPr lang="en-GB" b="1" dirty="0"/>
              <a:t>std::vector</a:t>
            </a:r>
            <a:r>
              <a:rPr lang="en-GB" dirty="0"/>
              <a:t> often, then do </a:t>
            </a:r>
            <a:r>
              <a:rPr lang="en-GB" b="1" dirty="0"/>
              <a:t>using std::vector;</a:t>
            </a:r>
            <a:r>
              <a:rPr lang="en-GB" dirty="0"/>
              <a:t>. This will only include the vector in the global namespace, instead of all </a:t>
            </a:r>
            <a:r>
              <a:rPr lang="en-GB" b="1" dirty="0"/>
              <a:t>std</a:t>
            </a:r>
            <a:r>
              <a:rPr lang="en-GB" dirty="0"/>
              <a:t>–objects (as it was in the case with using namespace std). But again, you cannot define another </a:t>
            </a:r>
            <a:r>
              <a:rPr lang="en-GB" b="1" dirty="0"/>
              <a:t>vector</a:t>
            </a:r>
            <a:r>
              <a:rPr lang="en-GB" dirty="0"/>
              <a:t> class. That is, even this method has certain limitations, so personally I do not see the point in it.</a:t>
            </a:r>
          </a:p>
        </p:txBody>
      </p:sp>
      <p:pic>
        <p:nvPicPr>
          <p:cNvPr id="7" name="Picture 6">
            <a:extLst>
              <a:ext uri="{FF2B5EF4-FFF2-40B4-BE49-F238E27FC236}">
                <a16:creationId xmlns:a16="http://schemas.microsoft.com/office/drawing/2014/main" id="{B4E9669D-B31D-D544-82CC-664709BBC7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828072"/>
            <a:ext cx="7708900" cy="2108200"/>
          </a:xfrm>
          <a:prstGeom prst="rect">
            <a:avLst/>
          </a:prstGeom>
        </p:spPr>
      </p:pic>
    </p:spTree>
    <p:extLst>
      <p:ext uri="{BB962C8B-B14F-4D97-AF65-F5344CB8AC3E}">
        <p14:creationId xmlns:p14="http://schemas.microsoft.com/office/powerpoint/2010/main" val="3959777364"/>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a:xfrm>
            <a:off x="544424" y="3019795"/>
            <a:ext cx="10401872" cy="3143501"/>
          </a:xfrm>
          <a:effectLst>
            <a:softEdge rad="0"/>
          </a:effectLst>
          <a:scene3d>
            <a:camera prst="orthographicFront">
              <a:rot lat="0" lon="0" rev="0"/>
            </a:camera>
            <a:lightRig rig="threePt" dir="t"/>
          </a:scene3d>
          <a:sp3d/>
        </p:spPr>
        <p:txBody>
          <a:bodyPr/>
          <a:lstStyle/>
          <a:p>
            <a:r>
              <a:rPr lang="en-US" sz="2000" dirty="0"/>
              <a:t>Lecture 2</a:t>
            </a:r>
            <a:endParaRPr lang="ru-RU" sz="2000" dirty="0">
              <a:latin typeface="Helvetica" pitchFamily="2" charset="0"/>
            </a:endParaRPr>
          </a:p>
          <a:p>
            <a:r>
              <a:rPr lang="en-US" sz="2800" dirty="0">
                <a:latin typeface="Helvetica" pitchFamily="2" charset="0"/>
              </a:rPr>
              <a:t>Classes &amp; Structures</a:t>
            </a:r>
            <a:endParaRPr lang="ru-RU" sz="2800" dirty="0">
              <a:latin typeface="Helvetica" pitchFamily="2" charset="0"/>
            </a:endParaRPr>
          </a:p>
          <a:p>
            <a:r>
              <a:rPr lang="en-US" sz="3600" dirty="0">
                <a:latin typeface="Helvetica" pitchFamily="2" charset="0"/>
              </a:rPr>
              <a:t>C</a:t>
            </a:r>
            <a:r>
              <a:rPr lang="en-US" sz="3600">
                <a:latin typeface="Helvetica" pitchFamily="2" charset="0"/>
              </a:rPr>
              <a:t>++ Programming</a:t>
            </a:r>
            <a:endParaRPr lang="ru-RU" sz="3600" dirty="0">
              <a:latin typeface="Helvetica" pitchFamily="2" charset="0"/>
            </a:endParaRPr>
          </a:p>
          <a:p>
            <a:endParaRPr lang="ru-RU" sz="2400" dirty="0">
              <a:latin typeface="Helvetica" pitchFamily="2" charset="0"/>
            </a:endParaRPr>
          </a:p>
          <a:p>
            <a:r>
              <a:rPr lang="en-US" sz="2400" dirty="0"/>
              <a:t>Konstantin </a:t>
            </a:r>
            <a:r>
              <a:rPr lang="en-US" sz="2400" dirty="0" err="1"/>
              <a:t>Leladze</a:t>
            </a:r>
            <a:endParaRPr lang="ru-RU" sz="2400" dirty="0">
              <a:latin typeface="Helvetica" pitchFamily="2" charset="0"/>
            </a:endParaRPr>
          </a:p>
          <a:p>
            <a:r>
              <a:rPr lang="en-US" sz="1600" dirty="0">
                <a:latin typeface="Helvetica" pitchFamily="2" charset="0"/>
              </a:rPr>
              <a:t>FCS HSE 2022</a:t>
            </a:r>
            <a:endParaRPr lang="ru-RU" sz="1600" dirty="0">
              <a:latin typeface="Helvetica" pitchFamily="2" charset="0"/>
            </a:endParaRPr>
          </a:p>
          <a:p>
            <a:endParaRPr lang="ru-RU" sz="3600" dirty="0">
              <a:latin typeface="Helvetica" pitchFamily="2" charset="0"/>
            </a:endParaRPr>
          </a:p>
        </p:txBody>
      </p:sp>
    </p:spTree>
    <p:extLst>
      <p:ext uri="{BB962C8B-B14F-4D97-AF65-F5344CB8AC3E}">
        <p14:creationId xmlns:p14="http://schemas.microsoft.com/office/powerpoint/2010/main" val="212644556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Encapsulation</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5" y="1252263"/>
            <a:ext cx="9726296"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In object-oriented programming (OOP), </a:t>
            </a:r>
            <a:r>
              <a:rPr lang="en-GB" b="1" dirty="0"/>
              <a:t>encapsulation</a:t>
            </a:r>
            <a:r>
              <a:rPr lang="en-GB" dirty="0"/>
              <a:t> refers to the bundling of data with the methods that operate on that data, or the restricting of direct access to some of an object's components.</a:t>
            </a:r>
          </a:p>
          <a:p>
            <a:pPr hangingPunct="0"/>
            <a:endParaRPr lang="en-GB" dirty="0"/>
          </a:p>
          <a:p>
            <a:pPr hangingPunct="0"/>
            <a:r>
              <a:rPr lang="en-GB" dirty="0"/>
              <a:t>Encapsulation is used to hide the values or state of a structured data object inside a class, preventing direct access to them by clients in a way that could expose hidden implementation details or violate state invariance maintained by the methods.</a:t>
            </a:r>
            <a:endParaRPr lang="en-GB" dirty="0">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44719952-BA37-C340-AA89-88310E750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0552" y="3344762"/>
            <a:ext cx="6230895" cy="3298038"/>
          </a:xfrm>
          <a:prstGeom prst="rect">
            <a:avLst/>
          </a:prstGeom>
        </p:spPr>
      </p:pic>
    </p:spTree>
    <p:extLst>
      <p:ext uri="{BB962C8B-B14F-4D97-AF65-F5344CB8AC3E}">
        <p14:creationId xmlns:p14="http://schemas.microsoft.com/office/powerpoint/2010/main" val="59777188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Private and public keywords</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5" y="1382453"/>
            <a:ext cx="972629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The special word private allows us to hide the fields of the structure from an external user, prohibit access to them.</a:t>
            </a:r>
            <a:endParaRPr lang="en-GB" dirty="0">
              <a:latin typeface="Helvetica" pitchFamily="2" charset="0"/>
              <a:ea typeface="+mj-ea"/>
              <a:cs typeface="+mj-cs"/>
              <a:sym typeface="Calibri"/>
            </a:endParaRPr>
          </a:p>
        </p:txBody>
      </p:sp>
      <p:sp>
        <p:nvSpPr>
          <p:cNvPr id="7" name="TextBox 6">
            <a:extLst>
              <a:ext uri="{FF2B5EF4-FFF2-40B4-BE49-F238E27FC236}">
                <a16:creationId xmlns:a16="http://schemas.microsoft.com/office/drawing/2014/main" id="{0354740D-AE79-4843-BAB1-44019C5600F9}"/>
              </a:ext>
            </a:extLst>
          </p:cNvPr>
          <p:cNvSpPr txBox="1"/>
          <p:nvPr/>
        </p:nvSpPr>
        <p:spPr>
          <a:xfrm>
            <a:off x="1120775" y="5856177"/>
            <a:ext cx="972629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The public keyword is the opposite of private. By default, all fields of the structure are set to public.</a:t>
            </a:r>
            <a:endParaRPr lang="en-GB" dirty="0">
              <a:latin typeface="Helvetica" pitchFamily="2" charset="0"/>
              <a:ea typeface="+mj-ea"/>
              <a:cs typeface="+mj-cs"/>
              <a:sym typeface="Calibri"/>
            </a:endParaRPr>
          </a:p>
        </p:txBody>
      </p:sp>
      <p:pic>
        <p:nvPicPr>
          <p:cNvPr id="10" name="Picture 9">
            <a:extLst>
              <a:ext uri="{FF2B5EF4-FFF2-40B4-BE49-F238E27FC236}">
                <a16:creationId xmlns:a16="http://schemas.microsoft.com/office/drawing/2014/main" id="{9268B096-1D58-F749-B4EF-53408FF26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014" y="2115281"/>
            <a:ext cx="5261971" cy="2555575"/>
          </a:xfrm>
          <a:prstGeom prst="rect">
            <a:avLst/>
          </a:prstGeom>
        </p:spPr>
      </p:pic>
      <p:pic>
        <p:nvPicPr>
          <p:cNvPr id="12" name="Picture 11">
            <a:extLst>
              <a:ext uri="{FF2B5EF4-FFF2-40B4-BE49-F238E27FC236}">
                <a16:creationId xmlns:a16="http://schemas.microsoft.com/office/drawing/2014/main" id="{F2C90DDF-5F4A-4249-9EBF-F0D3C6544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65013" y="4718155"/>
            <a:ext cx="5289487" cy="992796"/>
          </a:xfrm>
          <a:prstGeom prst="rect">
            <a:avLst/>
          </a:prstGeom>
        </p:spPr>
      </p:pic>
    </p:spTree>
    <p:extLst>
      <p:ext uri="{BB962C8B-B14F-4D97-AF65-F5344CB8AC3E}">
        <p14:creationId xmlns:p14="http://schemas.microsoft.com/office/powerpoint/2010/main" val="101027716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Sections</a:t>
            </a:r>
            <a:endParaRPr lang="ru-RU" dirty="0"/>
          </a:p>
        </p:txBody>
      </p:sp>
      <p:sp>
        <p:nvSpPr>
          <p:cNvPr id="3" name="TextBox 2">
            <a:extLst>
              <a:ext uri="{FF2B5EF4-FFF2-40B4-BE49-F238E27FC236}">
                <a16:creationId xmlns:a16="http://schemas.microsoft.com/office/drawing/2014/main" id="{5F60EDF1-5451-654C-966D-5FAB0E7757E0}"/>
              </a:ext>
            </a:extLst>
          </p:cNvPr>
          <p:cNvSpPr txBox="1"/>
          <p:nvPr/>
        </p:nvSpPr>
        <p:spPr>
          <a:xfrm>
            <a:off x="1544595" y="2706130"/>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4EAF1E4A-5384-3143-834C-3D6047F86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8160" y="980663"/>
            <a:ext cx="2308910" cy="4896674"/>
          </a:xfrm>
          <a:prstGeom prst="rect">
            <a:avLst/>
          </a:prstGeom>
        </p:spPr>
      </p:pic>
      <p:sp>
        <p:nvSpPr>
          <p:cNvPr id="8" name="TextBox 7">
            <a:extLst>
              <a:ext uri="{FF2B5EF4-FFF2-40B4-BE49-F238E27FC236}">
                <a16:creationId xmlns:a16="http://schemas.microsoft.com/office/drawing/2014/main" id="{C29B165E-BCC5-3F41-BCDF-2B02D8C0DF2F}"/>
              </a:ext>
            </a:extLst>
          </p:cNvPr>
          <p:cNvSpPr txBox="1"/>
          <p:nvPr/>
        </p:nvSpPr>
        <p:spPr>
          <a:xfrm>
            <a:off x="1198604" y="1742303"/>
            <a:ext cx="5399904"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When we use a </a:t>
            </a:r>
            <a:r>
              <a:rPr lang="en-GB" b="1" dirty="0"/>
              <a:t>private</a:t>
            </a:r>
            <a:r>
              <a:rPr lang="en-GB" dirty="0"/>
              <a:t> or </a:t>
            </a:r>
            <a:r>
              <a:rPr lang="en-GB" b="1" dirty="0"/>
              <a:t>public</a:t>
            </a:r>
            <a:r>
              <a:rPr lang="en-GB" dirty="0"/>
              <a:t> keyword, we create the corresponding section in the class or struct.</a:t>
            </a:r>
          </a:p>
          <a:p>
            <a:pPr hangingPunct="0"/>
            <a:endParaRPr lang="en-GB" dirty="0"/>
          </a:p>
          <a:p>
            <a:pPr hangingPunct="0"/>
            <a:r>
              <a:rPr lang="en-GB" dirty="0"/>
              <a:t>All fields and methods specified after the beginning of a section </a:t>
            </a:r>
            <a:r>
              <a:rPr lang="en-GB" i="1" dirty="0"/>
              <a:t>(after specifying the word </a:t>
            </a:r>
            <a:r>
              <a:rPr lang="en-GB" b="1" i="1" dirty="0"/>
              <a:t>private</a:t>
            </a:r>
            <a:r>
              <a:rPr lang="en-GB" i="1" dirty="0"/>
              <a:t> or </a:t>
            </a:r>
            <a:r>
              <a:rPr lang="en-GB" b="1" i="1" dirty="0"/>
              <a:t>public</a:t>
            </a:r>
            <a:r>
              <a:rPr lang="en-GB" i="1" dirty="0"/>
              <a:t>)</a:t>
            </a:r>
            <a:r>
              <a:rPr lang="en-GB" dirty="0"/>
              <a:t>, but before the beginning of the next section, refer to it.</a:t>
            </a:r>
            <a:endParaRPr lang="ru-RU" dirty="0"/>
          </a:p>
          <a:p>
            <a:pPr hangingPunct="0"/>
            <a:endParaRPr kumimoji="0" lang="ru-RU" sz="1800" b="0" i="0" u="none" strike="noStrike" cap="none" spc="0" normalizeH="0" baseline="0" dirty="0">
              <a:ln>
                <a:noFill/>
              </a:ln>
              <a:solidFill>
                <a:srgbClr val="323332"/>
              </a:solidFill>
              <a:effectLst/>
              <a:uFillTx/>
              <a:latin typeface="+mj-lt"/>
              <a:ea typeface="+mj-ea"/>
              <a:cs typeface="+mj-cs"/>
              <a:sym typeface="Calibri"/>
            </a:endParaRPr>
          </a:p>
          <a:p>
            <a:pPr hangingPunct="0"/>
            <a:r>
              <a:rPr lang="en-GB" dirty="0"/>
              <a:t>In the screenshot, </a:t>
            </a:r>
            <a:r>
              <a:rPr lang="en-GB" b="1" dirty="0"/>
              <a:t>private</a:t>
            </a:r>
            <a:r>
              <a:rPr lang="en-GB" dirty="0"/>
              <a:t> variables are boxed in </a:t>
            </a:r>
            <a:r>
              <a:rPr lang="en-GB" b="1" dirty="0"/>
              <a:t>blue</a:t>
            </a:r>
            <a:r>
              <a:rPr lang="en-GB" dirty="0"/>
              <a:t>, </a:t>
            </a:r>
            <a:r>
              <a:rPr lang="en-GB" b="1" dirty="0"/>
              <a:t>public </a:t>
            </a:r>
            <a:r>
              <a:rPr lang="en-GB" dirty="0"/>
              <a:t>- in </a:t>
            </a:r>
            <a:r>
              <a:rPr lang="en-GB" b="1" dirty="0"/>
              <a:t>red</a:t>
            </a:r>
            <a:r>
              <a:rPr lang="en-GB" dirty="0"/>
              <a: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72378321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struct vs class</a:t>
            </a:r>
            <a:endParaRPr lang="ru-RU" dirty="0"/>
          </a:p>
        </p:txBody>
      </p:sp>
      <p:sp>
        <p:nvSpPr>
          <p:cNvPr id="4" name="TextBox 3">
            <a:extLst>
              <a:ext uri="{FF2B5EF4-FFF2-40B4-BE49-F238E27FC236}">
                <a16:creationId xmlns:a16="http://schemas.microsoft.com/office/drawing/2014/main" id="{51290ADC-D4FE-2C4D-A0B3-B3DCD934630B}"/>
              </a:ext>
            </a:extLst>
          </p:cNvPr>
          <p:cNvSpPr txBox="1"/>
          <p:nvPr/>
        </p:nvSpPr>
        <p:spPr>
          <a:xfrm>
            <a:off x="1120775" y="1578226"/>
            <a:ext cx="6342706"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There are 2 differences in total between class and struct. These differences are:</a:t>
            </a:r>
            <a:endParaRPr lang="ru-RU" dirty="0"/>
          </a:p>
          <a:p>
            <a:endParaRPr lang="ru-RU" dirty="0"/>
          </a:p>
          <a:p>
            <a:r>
              <a:rPr lang="ru-RU" dirty="0"/>
              <a:t>1) </a:t>
            </a:r>
          </a:p>
          <a:p>
            <a:pPr marL="285750" indent="-285750">
              <a:buFont typeface="Arial" panose="020B0604020202020204" pitchFamily="34" charset="0"/>
              <a:buChar char="•"/>
            </a:pPr>
            <a:r>
              <a:rPr lang="en-GB" dirty="0"/>
              <a:t>By default, section of </a:t>
            </a:r>
            <a:r>
              <a:rPr lang="en-GB" b="1" dirty="0"/>
              <a:t>struct</a:t>
            </a:r>
            <a:r>
              <a:rPr lang="en-GB" dirty="0"/>
              <a:t> is </a:t>
            </a:r>
            <a:r>
              <a:rPr lang="en-GB" b="1" dirty="0"/>
              <a:t>public</a:t>
            </a:r>
            <a:endParaRPr lang="ru-RU" b="1" dirty="0"/>
          </a:p>
          <a:p>
            <a:pPr marL="285750" indent="-285750">
              <a:buFont typeface="Arial" panose="020B0604020202020204" pitchFamily="34" charset="0"/>
              <a:buChar char="•"/>
            </a:pPr>
            <a:r>
              <a:rPr lang="en-GB" dirty="0"/>
              <a:t>By default, section of </a:t>
            </a:r>
            <a:r>
              <a:rPr lang="en-GB" b="1" dirty="0"/>
              <a:t>class</a:t>
            </a:r>
            <a:r>
              <a:rPr lang="en-GB" dirty="0"/>
              <a:t> is </a:t>
            </a:r>
            <a:r>
              <a:rPr lang="en-GB" b="1" dirty="0"/>
              <a:t>private</a:t>
            </a:r>
            <a:endParaRPr lang="ru-RU" b="1" dirty="0"/>
          </a:p>
          <a:p>
            <a:r>
              <a:rPr lang="ru-RU" dirty="0"/>
              <a:t>2) </a:t>
            </a:r>
            <a:r>
              <a:rPr lang="en-GB" dirty="0"/>
              <a:t>We will discuss the second difference later.</a:t>
            </a:r>
            <a:endParaRPr lang="ru-RU" dirty="0"/>
          </a:p>
          <a:p>
            <a:endParaRPr lang="ru-RU" dirty="0"/>
          </a:p>
          <a:p>
            <a:r>
              <a:rPr lang="en-GB" dirty="0"/>
              <a:t>Since there is little difference between class and structure, you can use both words. However, it is common practice to use the word struct only when you are not specifying private fields (not using encapsulation). If your type uses encapsulation, it is better to define it as a class.</a:t>
            </a:r>
            <a:endParaRPr lang="en-RU" dirty="0"/>
          </a:p>
        </p:txBody>
      </p:sp>
      <p:pic>
        <p:nvPicPr>
          <p:cNvPr id="7" name="Picture 6">
            <a:extLst>
              <a:ext uri="{FF2B5EF4-FFF2-40B4-BE49-F238E27FC236}">
                <a16:creationId xmlns:a16="http://schemas.microsoft.com/office/drawing/2014/main" id="{B1DF8C15-A07A-AE4F-80FA-6472615A1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9905" y="1271870"/>
            <a:ext cx="4149882" cy="5161544"/>
          </a:xfrm>
          <a:prstGeom prst="rect">
            <a:avLst/>
          </a:prstGeom>
        </p:spPr>
      </p:pic>
    </p:spTree>
    <p:extLst>
      <p:ext uri="{BB962C8B-B14F-4D97-AF65-F5344CB8AC3E}">
        <p14:creationId xmlns:p14="http://schemas.microsoft.com/office/powerpoint/2010/main" val="106897342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Constructor</a:t>
            </a:r>
            <a:endParaRPr lang="ru-RU" dirty="0"/>
          </a:p>
        </p:txBody>
      </p:sp>
      <p:sp>
        <p:nvSpPr>
          <p:cNvPr id="4" name="TextBox 3">
            <a:extLst>
              <a:ext uri="{FF2B5EF4-FFF2-40B4-BE49-F238E27FC236}">
                <a16:creationId xmlns:a16="http://schemas.microsoft.com/office/drawing/2014/main" id="{51290ADC-D4FE-2C4D-A0B3-B3DCD934630B}"/>
              </a:ext>
            </a:extLst>
          </p:cNvPr>
          <p:cNvSpPr txBox="1"/>
          <p:nvPr/>
        </p:nvSpPr>
        <p:spPr>
          <a:xfrm>
            <a:off x="1120775" y="1578226"/>
            <a:ext cx="9726294"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Constructor is a special non-static member function (aka method) of a class that is used to initialize objects (aka instances) of its class type.</a:t>
            </a:r>
          </a:p>
        </p:txBody>
      </p:sp>
      <p:sp>
        <p:nvSpPr>
          <p:cNvPr id="5" name="TextBox 4">
            <a:extLst>
              <a:ext uri="{FF2B5EF4-FFF2-40B4-BE49-F238E27FC236}">
                <a16:creationId xmlns:a16="http://schemas.microsoft.com/office/drawing/2014/main" id="{5E4DEE90-0EA9-2A47-AE77-65A9FD84FFEE}"/>
              </a:ext>
            </a:extLst>
          </p:cNvPr>
          <p:cNvSpPr txBox="1"/>
          <p:nvPr/>
        </p:nvSpPr>
        <p:spPr>
          <a:xfrm>
            <a:off x="1120776" y="2575377"/>
            <a:ext cx="6367420"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Defining custom constructor:</a:t>
            </a:r>
            <a:endParaRPr lang="ru-RU" b="1" dirty="0"/>
          </a:p>
          <a:p>
            <a:endParaRPr lang="ru-RU" dirty="0"/>
          </a:p>
          <a:p>
            <a:r>
              <a:rPr lang="en-US" dirty="0"/>
              <a:t>Defining</a:t>
            </a:r>
            <a:r>
              <a:rPr lang="en-GB" dirty="0"/>
              <a:t> your own constructor for a class is very similar to defining a method, however, instead of the method name, we write the name of the class itself, and do not specify the return value (constructors do not return anything!)</a:t>
            </a:r>
            <a:endParaRPr lang="ru-RU" dirty="0"/>
          </a:p>
          <a:p>
            <a:endParaRPr lang="ru-RU" dirty="0"/>
          </a:p>
          <a:p>
            <a:r>
              <a:rPr lang="en-GB" dirty="0"/>
              <a:t>As you can see, in the main function, we passed values ​​to the constructor, and now an object named instance has 23 and -42 in the _x and _y fields, respectively.</a:t>
            </a:r>
          </a:p>
        </p:txBody>
      </p:sp>
      <p:pic>
        <p:nvPicPr>
          <p:cNvPr id="6" name="Picture 5">
            <a:extLst>
              <a:ext uri="{FF2B5EF4-FFF2-40B4-BE49-F238E27FC236}">
                <a16:creationId xmlns:a16="http://schemas.microsoft.com/office/drawing/2014/main" id="{FE8B581F-A045-5F43-81FA-1072F2ACA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1258" y="2760043"/>
            <a:ext cx="2975811" cy="3450674"/>
          </a:xfrm>
          <a:prstGeom prst="rect">
            <a:avLst/>
          </a:prstGeom>
        </p:spPr>
      </p:pic>
    </p:spTree>
    <p:extLst>
      <p:ext uri="{BB962C8B-B14F-4D97-AF65-F5344CB8AC3E}">
        <p14:creationId xmlns:p14="http://schemas.microsoft.com/office/powerpoint/2010/main" val="98507490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Default constructor</a:t>
            </a:r>
            <a:endParaRPr lang="ru-RU" dirty="0"/>
          </a:p>
        </p:txBody>
      </p:sp>
      <p:sp>
        <p:nvSpPr>
          <p:cNvPr id="4" name="TextBox 3">
            <a:extLst>
              <a:ext uri="{FF2B5EF4-FFF2-40B4-BE49-F238E27FC236}">
                <a16:creationId xmlns:a16="http://schemas.microsoft.com/office/drawing/2014/main" id="{51290ADC-D4FE-2C4D-A0B3-B3DCD934630B}"/>
              </a:ext>
            </a:extLst>
          </p:cNvPr>
          <p:cNvSpPr txBox="1"/>
          <p:nvPr/>
        </p:nvSpPr>
        <p:spPr>
          <a:xfrm>
            <a:off x="1120775" y="1269003"/>
            <a:ext cx="5354166" cy="3970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A default constructor is a constructor which can be called with no arguments (either defined with an empty parameter list, or with default arguments provided for every parameter). A type with a public default constructor is called </a:t>
            </a:r>
            <a:r>
              <a:rPr lang="en-GB" b="1" dirty="0" err="1">
                <a:solidFill>
                  <a:srgbClr val="0169B3"/>
                </a:solidFill>
              </a:rPr>
              <a:t>DefaultConstructible</a:t>
            </a:r>
            <a:r>
              <a:rPr lang="en-GB" dirty="0"/>
              <a:t>.</a:t>
            </a:r>
          </a:p>
          <a:p>
            <a:br>
              <a:rPr lang="en-GB" dirty="0"/>
            </a:br>
            <a:r>
              <a:rPr lang="en-GB" dirty="0"/>
              <a:t>You should not write parentheses when creating an instance to call the default constructor.</a:t>
            </a:r>
          </a:p>
          <a:p>
            <a:endParaRPr lang="en-GB" dirty="0"/>
          </a:p>
          <a:p>
            <a:endParaRPr lang="en-GB" dirty="0"/>
          </a:p>
          <a:p>
            <a:r>
              <a:rPr lang="en-GB" dirty="0"/>
              <a:t>A constructor, all arguments of which </a:t>
            </a:r>
            <a:r>
              <a:rPr lang="en-GB" b="1" dirty="0"/>
              <a:t>have default values</a:t>
            </a:r>
            <a:r>
              <a:rPr lang="en-GB" dirty="0"/>
              <a:t>, is also a default constructor (because formally, it can be called without passing values ​​from the outside!):</a:t>
            </a:r>
            <a:endParaRPr lang="en-RU" dirty="0"/>
          </a:p>
        </p:txBody>
      </p:sp>
      <p:pic>
        <p:nvPicPr>
          <p:cNvPr id="5" name="Picture 4">
            <a:extLst>
              <a:ext uri="{FF2B5EF4-FFF2-40B4-BE49-F238E27FC236}">
                <a16:creationId xmlns:a16="http://schemas.microsoft.com/office/drawing/2014/main" id="{9623BFEB-79B7-0847-AA7D-1D088A3DB2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9105" y="1269003"/>
            <a:ext cx="4601970" cy="4943218"/>
          </a:xfrm>
          <a:prstGeom prst="rect">
            <a:avLst/>
          </a:prstGeom>
        </p:spPr>
      </p:pic>
      <p:pic>
        <p:nvPicPr>
          <p:cNvPr id="9" name="Picture 8">
            <a:extLst>
              <a:ext uri="{FF2B5EF4-FFF2-40B4-BE49-F238E27FC236}">
                <a16:creationId xmlns:a16="http://schemas.microsoft.com/office/drawing/2014/main" id="{864AD2D9-9E45-1246-BCEF-AAD41D3BCD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7274" y="5239321"/>
            <a:ext cx="3771900" cy="1384300"/>
          </a:xfrm>
          <a:prstGeom prst="rect">
            <a:avLst/>
          </a:prstGeom>
        </p:spPr>
      </p:pic>
    </p:spTree>
    <p:extLst>
      <p:ext uri="{BB962C8B-B14F-4D97-AF65-F5344CB8AC3E}">
        <p14:creationId xmlns:p14="http://schemas.microsoft.com/office/powerpoint/2010/main" val="334118575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Keyword this</a:t>
            </a:r>
            <a:endParaRPr lang="ru-RU" dirty="0"/>
          </a:p>
        </p:txBody>
      </p:sp>
      <p:sp>
        <p:nvSpPr>
          <p:cNvPr id="4" name="TextBox 3">
            <a:extLst>
              <a:ext uri="{FF2B5EF4-FFF2-40B4-BE49-F238E27FC236}">
                <a16:creationId xmlns:a16="http://schemas.microsoft.com/office/drawing/2014/main" id="{51290ADC-D4FE-2C4D-A0B3-B3DCD934630B}"/>
              </a:ext>
            </a:extLst>
          </p:cNvPr>
          <p:cNvSpPr txBox="1"/>
          <p:nvPr/>
        </p:nvSpPr>
        <p:spPr>
          <a:xfrm>
            <a:off x="1120774" y="1269003"/>
            <a:ext cx="939482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The keyword </a:t>
            </a:r>
            <a:r>
              <a:rPr lang="en-GB" dirty="0">
                <a:solidFill>
                  <a:srgbClr val="0169B3"/>
                </a:solidFill>
              </a:rPr>
              <a:t>this</a:t>
            </a:r>
            <a:r>
              <a:rPr lang="en-GB" dirty="0"/>
              <a:t> stores an address of the object (aka instance) on which the non-static member function is being called.</a:t>
            </a:r>
            <a:endParaRPr lang="en-RU" dirty="0"/>
          </a:p>
        </p:txBody>
      </p:sp>
      <p:pic>
        <p:nvPicPr>
          <p:cNvPr id="6" name="Picture 5">
            <a:extLst>
              <a:ext uri="{FF2B5EF4-FFF2-40B4-BE49-F238E27FC236}">
                <a16:creationId xmlns:a16="http://schemas.microsoft.com/office/drawing/2014/main" id="{B4C43575-A011-4C4B-B9A4-A021452452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192333"/>
            <a:ext cx="5422900" cy="3619500"/>
          </a:xfrm>
          <a:prstGeom prst="rect">
            <a:avLst/>
          </a:prstGeom>
        </p:spPr>
      </p:pic>
      <p:pic>
        <p:nvPicPr>
          <p:cNvPr id="8" name="Picture 7">
            <a:extLst>
              <a:ext uri="{FF2B5EF4-FFF2-40B4-BE49-F238E27FC236}">
                <a16:creationId xmlns:a16="http://schemas.microsoft.com/office/drawing/2014/main" id="{4491BD60-09E9-9F44-BA76-DC00D44C18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4" y="5892906"/>
            <a:ext cx="2451100" cy="609600"/>
          </a:xfrm>
          <a:prstGeom prst="rect">
            <a:avLst/>
          </a:prstGeom>
        </p:spPr>
      </p:pic>
    </p:spTree>
    <p:extLst>
      <p:ext uri="{BB962C8B-B14F-4D97-AF65-F5344CB8AC3E}">
        <p14:creationId xmlns:p14="http://schemas.microsoft.com/office/powerpoint/2010/main" val="329783589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Structures, motivation</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4" y="1543091"/>
            <a:ext cx="6367421"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ea typeface="+mj-ea"/>
                <a:cs typeface="+mj-cs"/>
                <a:sym typeface="Calibri"/>
              </a:rPr>
              <a:t>Let’s have a look on the solution of the problem about perimeter of convex polygon, which we have discussed in the previous lesson.</a:t>
            </a:r>
          </a:p>
          <a:p>
            <a:pPr hangingPunct="0"/>
            <a:endParaRPr lang="en-US" dirty="0">
              <a:latin typeface="Helvetica" pitchFamily="2" charset="0"/>
              <a:ea typeface="+mj-ea"/>
              <a:cs typeface="+mj-cs"/>
              <a:sym typeface="Calibri"/>
            </a:endParaRPr>
          </a:p>
          <a:p>
            <a:pPr hangingPunct="0"/>
            <a:r>
              <a:rPr lang="en-US" dirty="0">
                <a:latin typeface="Helvetica" pitchFamily="2" charset="0"/>
                <a:ea typeface="+mj-ea"/>
                <a:cs typeface="+mj-cs"/>
                <a:sym typeface="Calibri"/>
              </a:rPr>
              <a:t>Problem:</a:t>
            </a:r>
          </a:p>
          <a:p>
            <a:pPr marL="285750" indent="-285750" hangingPunct="0">
              <a:buFont typeface="Arial" panose="020B0604020202020204" pitchFamily="34" charset="0"/>
              <a:buChar char="•"/>
            </a:pPr>
            <a:r>
              <a:rPr lang="en-US" dirty="0">
                <a:latin typeface="Helvetica" pitchFamily="2" charset="0"/>
                <a:ea typeface="+mj-ea"/>
                <a:cs typeface="+mj-cs"/>
                <a:sym typeface="Calibri"/>
              </a:rPr>
              <a:t>We have to use two different arrays for storing x and y coordinate.</a:t>
            </a:r>
            <a:endParaRPr lang="ru-RU" dirty="0">
              <a:latin typeface="Helvetica" pitchFamily="2" charset="0"/>
              <a:ea typeface="+mj-ea"/>
              <a:cs typeface="+mj-cs"/>
              <a:sym typeface="Calibri"/>
            </a:endParaRPr>
          </a:p>
          <a:p>
            <a:pPr marL="285750" indent="-285750" hangingPunct="0">
              <a:buFont typeface="Arial" panose="020B0604020202020204" pitchFamily="34" charset="0"/>
              <a:buChar char="•"/>
            </a:pPr>
            <a:r>
              <a:rPr lang="en-GB" dirty="0"/>
              <a:t>If we formulate this problem in such a way that it needs to be solved in 3D, then the number of arrays will increase to 3.</a:t>
            </a:r>
          </a:p>
          <a:p>
            <a:pPr marL="285750" indent="-285750" hangingPunct="0">
              <a:buFont typeface="Arial" panose="020B0604020202020204" pitchFamily="34" charset="0"/>
              <a:buChar char="•"/>
            </a:pPr>
            <a:r>
              <a:rPr lang="en-GB" dirty="0"/>
              <a:t>Maybe there is a tool thanks to which we could declare our own user-defined type and store these three variables of type double inside one single type</a:t>
            </a:r>
            <a:r>
              <a:rPr lang="ru-RU" dirty="0"/>
              <a:t>?</a:t>
            </a:r>
            <a:endParaRPr lang="en-US" dirty="0">
              <a:latin typeface="Helvetica" pitchFamily="2" charset="0"/>
              <a:ea typeface="+mj-ea"/>
              <a:cs typeface="+mj-cs"/>
              <a:sym typeface="Calibri"/>
            </a:endParaRPr>
          </a:p>
        </p:txBody>
      </p:sp>
      <p:pic>
        <p:nvPicPr>
          <p:cNvPr id="8" name="Picture 7">
            <a:extLst>
              <a:ext uri="{FF2B5EF4-FFF2-40B4-BE49-F238E27FC236}">
                <a16:creationId xmlns:a16="http://schemas.microsoft.com/office/drawing/2014/main" id="{F8CA73CC-38AA-6C42-91FE-1E46F958D4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500" y="1543091"/>
            <a:ext cx="3468726" cy="5141587"/>
          </a:xfrm>
          <a:prstGeom prst="rect">
            <a:avLst/>
          </a:prstGeom>
        </p:spPr>
      </p:pic>
    </p:spTree>
    <p:extLst>
      <p:ext uri="{BB962C8B-B14F-4D97-AF65-F5344CB8AC3E}">
        <p14:creationId xmlns:p14="http://schemas.microsoft.com/office/powerpoint/2010/main" val="280487422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85000" lnSpcReduction="10000"/>
          </a:bodyPr>
          <a:lstStyle/>
          <a:p>
            <a:r>
              <a:rPr lang="en-US" dirty="0"/>
              <a:t>Another example with keyword this: class logger</a:t>
            </a:r>
            <a:endParaRPr lang="ru-RU" dirty="0"/>
          </a:p>
        </p:txBody>
      </p:sp>
      <p:sp>
        <p:nvSpPr>
          <p:cNvPr id="4" name="TextBox 3">
            <a:extLst>
              <a:ext uri="{FF2B5EF4-FFF2-40B4-BE49-F238E27FC236}">
                <a16:creationId xmlns:a16="http://schemas.microsoft.com/office/drawing/2014/main" id="{51290ADC-D4FE-2C4D-A0B3-B3DCD934630B}"/>
              </a:ext>
            </a:extLst>
          </p:cNvPr>
          <p:cNvSpPr txBox="1"/>
          <p:nvPr/>
        </p:nvSpPr>
        <p:spPr>
          <a:xfrm>
            <a:off x="1120774" y="1269003"/>
            <a:ext cx="939482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The </a:t>
            </a:r>
            <a:r>
              <a:rPr lang="en-GB" dirty="0">
                <a:solidFill>
                  <a:srgbClr val="0169B3"/>
                </a:solidFill>
              </a:rPr>
              <a:t>this</a:t>
            </a:r>
            <a:r>
              <a:rPr lang="en-GB" dirty="0"/>
              <a:t> keyword is also available in the constructor, so we can write something like this</a:t>
            </a:r>
            <a:r>
              <a:rPr lang="en-US" dirty="0"/>
              <a:t>:</a:t>
            </a:r>
            <a:endParaRPr lang="en-RU" dirty="0"/>
          </a:p>
        </p:txBody>
      </p:sp>
      <p:pic>
        <p:nvPicPr>
          <p:cNvPr id="5" name="Picture 4">
            <a:extLst>
              <a:ext uri="{FF2B5EF4-FFF2-40B4-BE49-F238E27FC236}">
                <a16:creationId xmlns:a16="http://schemas.microsoft.com/office/drawing/2014/main" id="{2A56C525-3C06-084E-AAD3-D651C43EA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4" y="2021398"/>
            <a:ext cx="7810500" cy="3086100"/>
          </a:xfrm>
          <a:prstGeom prst="rect">
            <a:avLst/>
          </a:prstGeom>
        </p:spPr>
      </p:pic>
      <p:pic>
        <p:nvPicPr>
          <p:cNvPr id="9" name="Picture 8">
            <a:extLst>
              <a:ext uri="{FF2B5EF4-FFF2-40B4-BE49-F238E27FC236}">
                <a16:creationId xmlns:a16="http://schemas.microsoft.com/office/drawing/2014/main" id="{6FE011EB-BC4A-134E-8855-81B04E4AAA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4" y="5175045"/>
            <a:ext cx="4826000" cy="558800"/>
          </a:xfrm>
          <a:prstGeom prst="rect">
            <a:avLst/>
          </a:prstGeom>
        </p:spPr>
      </p:pic>
    </p:spTree>
    <p:extLst>
      <p:ext uri="{BB962C8B-B14F-4D97-AF65-F5344CB8AC3E}">
        <p14:creationId xmlns:p14="http://schemas.microsoft.com/office/powerpoint/2010/main" val="207000053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Instance as a field</a:t>
            </a:r>
            <a:endParaRPr lang="ru-RU" dirty="0"/>
          </a:p>
        </p:txBody>
      </p:sp>
      <p:sp>
        <p:nvSpPr>
          <p:cNvPr id="12" name="TextBox 11">
            <a:extLst>
              <a:ext uri="{FF2B5EF4-FFF2-40B4-BE49-F238E27FC236}">
                <a16:creationId xmlns:a16="http://schemas.microsoft.com/office/drawing/2014/main" id="{46BAA5BC-C37D-5A42-996D-F47DE770D9E1}"/>
              </a:ext>
            </a:extLst>
          </p:cNvPr>
          <p:cNvSpPr txBox="1"/>
          <p:nvPr/>
        </p:nvSpPr>
        <p:spPr>
          <a:xfrm>
            <a:off x="1161534" y="1445741"/>
            <a:ext cx="9726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 class or structure can contain an instance as a field inside itself. But in this case, if the instance does not have a default constructor, then it is not clear how to call the constructor of this instance.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4" name="Picture 13">
            <a:extLst>
              <a:ext uri="{FF2B5EF4-FFF2-40B4-BE49-F238E27FC236}">
                <a16:creationId xmlns:a16="http://schemas.microsoft.com/office/drawing/2014/main" id="{EA5A0119-5E67-C447-A1A1-6A90516A3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34" y="2523528"/>
            <a:ext cx="8353128" cy="3419214"/>
          </a:xfrm>
          <a:prstGeom prst="rect">
            <a:avLst/>
          </a:prstGeom>
        </p:spPr>
      </p:pic>
      <p:pic>
        <p:nvPicPr>
          <p:cNvPr id="16" name="Picture 15">
            <a:extLst>
              <a:ext uri="{FF2B5EF4-FFF2-40B4-BE49-F238E27FC236}">
                <a16:creationId xmlns:a16="http://schemas.microsoft.com/office/drawing/2014/main" id="{F4F6E6CD-D579-C642-8D9D-72BA73A69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534" y="6097202"/>
            <a:ext cx="7810500" cy="520700"/>
          </a:xfrm>
          <a:prstGeom prst="rect">
            <a:avLst/>
          </a:prstGeom>
        </p:spPr>
      </p:pic>
    </p:spTree>
    <p:extLst>
      <p:ext uri="{BB962C8B-B14F-4D97-AF65-F5344CB8AC3E}">
        <p14:creationId xmlns:p14="http://schemas.microsoft.com/office/powerpoint/2010/main" val="540500442"/>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Destructor</a:t>
            </a:r>
            <a:endParaRPr lang="ru-RU" dirty="0"/>
          </a:p>
        </p:txBody>
      </p:sp>
      <p:sp>
        <p:nvSpPr>
          <p:cNvPr id="3" name="TextBox 2">
            <a:extLst>
              <a:ext uri="{FF2B5EF4-FFF2-40B4-BE49-F238E27FC236}">
                <a16:creationId xmlns:a16="http://schemas.microsoft.com/office/drawing/2014/main" id="{0AEC9AB6-0344-6E40-B424-79B2483EE272}"/>
              </a:ext>
            </a:extLst>
          </p:cNvPr>
          <p:cNvSpPr txBox="1"/>
          <p:nvPr/>
        </p:nvSpPr>
        <p:spPr>
          <a:xfrm>
            <a:off x="1112108" y="1195240"/>
            <a:ext cx="973496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 destructor is a special </a:t>
            </a:r>
            <a:r>
              <a:rPr lang="en-GB" dirty="0">
                <a:hlinkClick r:id="rId3" tooltip="cpp/language/member functions"/>
              </a:rPr>
              <a:t>member function</a:t>
            </a:r>
            <a:r>
              <a:rPr lang="en-GB" dirty="0"/>
              <a:t> that is called when the </a:t>
            </a:r>
            <a:r>
              <a:rPr lang="en-GB" dirty="0">
                <a:hlinkClick r:id="rId4" tooltip="cpp/language/lifetime"/>
              </a:rPr>
              <a:t>lifetime of an object</a:t>
            </a:r>
            <a:r>
              <a:rPr lang="en-GB" dirty="0"/>
              <a:t> ends. The purpose of the destructor is to free the resources that the object may have acquired during its lifetime.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3DAF2C2E-1D28-2243-8E81-251386C9B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775" y="2226671"/>
            <a:ext cx="7402779" cy="3676877"/>
          </a:xfrm>
          <a:prstGeom prst="rect">
            <a:avLst/>
          </a:prstGeom>
        </p:spPr>
      </p:pic>
      <p:pic>
        <p:nvPicPr>
          <p:cNvPr id="7" name="Picture 6">
            <a:extLst>
              <a:ext uri="{FF2B5EF4-FFF2-40B4-BE49-F238E27FC236}">
                <a16:creationId xmlns:a16="http://schemas.microsoft.com/office/drawing/2014/main" id="{B574B7B4-064B-7041-9FBC-1A6413D306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2108" y="6011651"/>
            <a:ext cx="5092700" cy="673100"/>
          </a:xfrm>
          <a:prstGeom prst="rect">
            <a:avLst/>
          </a:prstGeom>
        </p:spPr>
      </p:pic>
    </p:spTree>
    <p:extLst>
      <p:ext uri="{BB962C8B-B14F-4D97-AF65-F5344CB8AC3E}">
        <p14:creationId xmlns:p14="http://schemas.microsoft.com/office/powerpoint/2010/main" val="182441807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Member initializer lists</a:t>
            </a:r>
            <a:endParaRPr lang="ru-RU" dirty="0"/>
          </a:p>
        </p:txBody>
      </p:sp>
      <p:sp>
        <p:nvSpPr>
          <p:cNvPr id="4" name="TextBox 3">
            <a:extLst>
              <a:ext uri="{FF2B5EF4-FFF2-40B4-BE49-F238E27FC236}">
                <a16:creationId xmlns:a16="http://schemas.microsoft.com/office/drawing/2014/main" id="{CA3DAACC-A2E2-7A45-9B0A-F0E3D5B62D3E}"/>
              </a:ext>
            </a:extLst>
          </p:cNvPr>
          <p:cNvSpPr txBox="1"/>
          <p:nvPr/>
        </p:nvSpPr>
        <p:spPr>
          <a:xfrm>
            <a:off x="1120775" y="1269003"/>
            <a:ext cx="10438018"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Member initializer list allows you to initialize members in the order of their declarations in the class </a:t>
            </a:r>
            <a:r>
              <a:rPr lang="en-GB" b="1" dirty="0"/>
              <a:t>before</a:t>
            </a:r>
            <a:r>
              <a:rPr lang="en-GB" dirty="0"/>
              <a:t> executing the constructor body. Member initializer list is part of the </a:t>
            </a:r>
            <a:r>
              <a:rPr lang="en-GB" b="1" dirty="0"/>
              <a:t>definition </a:t>
            </a:r>
            <a:r>
              <a:rPr lang="en-GB" dirty="0"/>
              <a:t>(not declaration).</a:t>
            </a:r>
            <a:endParaRPr lang="en-RU" dirty="0"/>
          </a:p>
        </p:txBody>
      </p:sp>
      <p:pic>
        <p:nvPicPr>
          <p:cNvPr id="6" name="Picture 5">
            <a:extLst>
              <a:ext uri="{FF2B5EF4-FFF2-40B4-BE49-F238E27FC236}">
                <a16:creationId xmlns:a16="http://schemas.microsoft.com/office/drawing/2014/main" id="{2FD4BA36-CCF1-B042-ACD2-EC075DEFDE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4941" y="2476500"/>
            <a:ext cx="5083852" cy="1592020"/>
          </a:xfrm>
          <a:prstGeom prst="rect">
            <a:avLst/>
          </a:prstGeom>
        </p:spPr>
      </p:pic>
      <p:pic>
        <p:nvPicPr>
          <p:cNvPr id="7" name="Picture 6">
            <a:extLst>
              <a:ext uri="{FF2B5EF4-FFF2-40B4-BE49-F238E27FC236}">
                <a16:creationId xmlns:a16="http://schemas.microsoft.com/office/drawing/2014/main" id="{23852127-443C-7E43-9246-5D4C0A73C2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2476500"/>
            <a:ext cx="3438868" cy="3987623"/>
          </a:xfrm>
          <a:prstGeom prst="rect">
            <a:avLst/>
          </a:prstGeom>
        </p:spPr>
      </p:pic>
      <p:sp>
        <p:nvSpPr>
          <p:cNvPr id="8" name="Стрелка вправо 2">
            <a:extLst>
              <a:ext uri="{FF2B5EF4-FFF2-40B4-BE49-F238E27FC236}">
                <a16:creationId xmlns:a16="http://schemas.microsoft.com/office/drawing/2014/main" id="{6568E6B4-3C5E-9749-8F27-3FD00EA2AA8D}"/>
              </a:ext>
            </a:extLst>
          </p:cNvPr>
          <p:cNvSpPr/>
          <p:nvPr/>
        </p:nvSpPr>
        <p:spPr>
          <a:xfrm>
            <a:off x="4876800" y="2842524"/>
            <a:ext cx="1219200" cy="85997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ru-RU" dirty="0"/>
          </a:p>
        </p:txBody>
      </p:sp>
      <p:sp>
        <p:nvSpPr>
          <p:cNvPr id="9" name="TextBox 8">
            <a:extLst>
              <a:ext uri="{FF2B5EF4-FFF2-40B4-BE49-F238E27FC236}">
                <a16:creationId xmlns:a16="http://schemas.microsoft.com/office/drawing/2014/main" id="{A01400FC-4FC0-894E-9F7E-D78A361C9A74}"/>
              </a:ext>
            </a:extLst>
          </p:cNvPr>
          <p:cNvSpPr txBox="1"/>
          <p:nvPr/>
        </p:nvSpPr>
        <p:spPr>
          <a:xfrm>
            <a:off x="5486400" y="5007557"/>
            <a:ext cx="6072393"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t>I</a:t>
            </a:r>
            <a:r>
              <a:rPr lang="en-GB" dirty="0"/>
              <a:t>n addition, member initializer lists help us solve the problem with member-instance initialization.</a:t>
            </a:r>
            <a:endParaRPr lang="ru-RU" dirty="0"/>
          </a:p>
          <a:p>
            <a:r>
              <a:rPr lang="en-GB" dirty="0"/>
              <a:t>An example of a solution to the problem is shown on the next slide.</a:t>
            </a:r>
            <a:endParaRPr lang="en-RU" dirty="0"/>
          </a:p>
        </p:txBody>
      </p:sp>
    </p:spTree>
    <p:extLst>
      <p:ext uri="{BB962C8B-B14F-4D97-AF65-F5344CB8AC3E}">
        <p14:creationId xmlns:p14="http://schemas.microsoft.com/office/powerpoint/2010/main" val="49692250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Member initializer lists: order of initialization</a:t>
            </a:r>
            <a:endParaRPr lang="ru-RU" dirty="0"/>
          </a:p>
        </p:txBody>
      </p:sp>
      <p:sp>
        <p:nvSpPr>
          <p:cNvPr id="4" name="TextBox 3">
            <a:extLst>
              <a:ext uri="{FF2B5EF4-FFF2-40B4-BE49-F238E27FC236}">
                <a16:creationId xmlns:a16="http://schemas.microsoft.com/office/drawing/2014/main" id="{CA3DAACC-A2E2-7A45-9B0A-F0E3D5B62D3E}"/>
              </a:ext>
            </a:extLst>
          </p:cNvPr>
          <p:cNvSpPr txBox="1"/>
          <p:nvPr/>
        </p:nvSpPr>
        <p:spPr>
          <a:xfrm>
            <a:off x="1120775" y="1079085"/>
            <a:ext cx="10438018"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latin typeface="Helvetica" pitchFamily="2" charset="0"/>
              </a:rPr>
              <a:t>The order of member initializers in the list is irrelevant: the actual order of initialization is as follows:</a:t>
            </a:r>
          </a:p>
          <a:p>
            <a:r>
              <a:rPr lang="en-GB" dirty="0">
                <a:latin typeface="Helvetica" pitchFamily="2" charset="0"/>
              </a:rPr>
              <a:t>1) Non-static data member are initialized in order of declaration in the class definition.</a:t>
            </a:r>
          </a:p>
          <a:p>
            <a:r>
              <a:rPr lang="en-GB" dirty="0">
                <a:latin typeface="Helvetica" pitchFamily="2" charset="0"/>
              </a:rPr>
              <a:t>2) The body of the constructor is executed</a:t>
            </a:r>
          </a:p>
        </p:txBody>
      </p:sp>
      <p:pic>
        <p:nvPicPr>
          <p:cNvPr id="13" name="Picture 12">
            <a:extLst>
              <a:ext uri="{FF2B5EF4-FFF2-40B4-BE49-F238E27FC236}">
                <a16:creationId xmlns:a16="http://schemas.microsoft.com/office/drawing/2014/main" id="{E0693BF9-D635-644F-8A3F-7FC69E7EF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6" y="2046082"/>
            <a:ext cx="7244748" cy="4004714"/>
          </a:xfrm>
          <a:prstGeom prst="rect">
            <a:avLst/>
          </a:prstGeom>
        </p:spPr>
      </p:pic>
      <p:pic>
        <p:nvPicPr>
          <p:cNvPr id="15" name="Picture 14">
            <a:extLst>
              <a:ext uri="{FF2B5EF4-FFF2-40B4-BE49-F238E27FC236}">
                <a16:creationId xmlns:a16="http://schemas.microsoft.com/office/drawing/2014/main" id="{80910EF4-3467-764F-9012-5EC9CB110B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069" y="5301496"/>
            <a:ext cx="5549900" cy="1498600"/>
          </a:xfrm>
          <a:prstGeom prst="rect">
            <a:avLst/>
          </a:prstGeom>
        </p:spPr>
      </p:pic>
    </p:spTree>
    <p:extLst>
      <p:ext uri="{BB962C8B-B14F-4D97-AF65-F5344CB8AC3E}">
        <p14:creationId xmlns:p14="http://schemas.microsoft.com/office/powerpoint/2010/main" val="1415799418"/>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Defaulted default constructor and destructor</a:t>
            </a:r>
            <a:endParaRPr lang="ru-RU" dirty="0"/>
          </a:p>
        </p:txBody>
      </p:sp>
      <p:sp>
        <p:nvSpPr>
          <p:cNvPr id="8" name="Стрелка вправо 2">
            <a:extLst>
              <a:ext uri="{FF2B5EF4-FFF2-40B4-BE49-F238E27FC236}">
                <a16:creationId xmlns:a16="http://schemas.microsoft.com/office/drawing/2014/main" id="{41BF6836-DAC2-B14B-9C93-A47F4D89D4CE}"/>
              </a:ext>
            </a:extLst>
          </p:cNvPr>
          <p:cNvSpPr/>
          <p:nvPr/>
        </p:nvSpPr>
        <p:spPr>
          <a:xfrm>
            <a:off x="4876800" y="4494226"/>
            <a:ext cx="1219200" cy="85997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ru-RU" dirty="0"/>
          </a:p>
        </p:txBody>
      </p:sp>
      <p:sp>
        <p:nvSpPr>
          <p:cNvPr id="10" name="TextBox 9">
            <a:extLst>
              <a:ext uri="{FF2B5EF4-FFF2-40B4-BE49-F238E27FC236}">
                <a16:creationId xmlns:a16="http://schemas.microsoft.com/office/drawing/2014/main" id="{50768D18-5FC4-014F-9D3F-B797EB88E362}"/>
              </a:ext>
            </a:extLst>
          </p:cNvPr>
          <p:cNvSpPr txBox="1"/>
          <p:nvPr/>
        </p:nvSpPr>
        <p:spPr>
          <a:xfrm>
            <a:off x="1120775" y="1282613"/>
            <a:ext cx="10284511" cy="2031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fontAlgn="base"/>
            <a:r>
              <a:rPr lang="en-GB" b="0" dirty="0">
                <a:solidFill>
                  <a:srgbClr val="161616"/>
                </a:solidFill>
                <a:effectLst/>
                <a:latin typeface="Helvetica" pitchFamily="2" charset="0"/>
              </a:rPr>
              <a:t>Explicitly defaulted function declaration is a new form of function declaration that is introduced into the C++11 standard. You can append the </a:t>
            </a:r>
            <a:r>
              <a:rPr lang="en-GB" b="0" dirty="0">
                <a:solidFill>
                  <a:srgbClr val="0169B3"/>
                </a:solidFill>
                <a:effectLst/>
                <a:latin typeface="Helvetica" pitchFamily="2" charset="0"/>
              </a:rPr>
              <a:t>= default;</a:t>
            </a:r>
            <a:r>
              <a:rPr lang="en-GB" b="0" dirty="0">
                <a:solidFill>
                  <a:srgbClr val="161616"/>
                </a:solidFill>
                <a:effectLst/>
                <a:latin typeface="Helvetica" pitchFamily="2" charset="0"/>
              </a:rPr>
              <a:t> specifier to the end of a function declaration to declare that function as an explicitly defaulted function. The compiler generates the default implementations for explicitly defaulted functions, which are more efficient than manually programmed function implementations. A function that is explicitly defaulted must be a special member function and has no default arguments. Explicitly defaulted functions can save your effort of defining those functions manually.</a:t>
            </a:r>
          </a:p>
        </p:txBody>
      </p:sp>
      <p:pic>
        <p:nvPicPr>
          <p:cNvPr id="12" name="Picture 11">
            <a:extLst>
              <a:ext uri="{FF2B5EF4-FFF2-40B4-BE49-F238E27FC236}">
                <a16:creationId xmlns:a16="http://schemas.microsoft.com/office/drawing/2014/main" id="{A54E6AA7-BA21-B34F-B4E8-DFDA2400B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885" y="3692312"/>
            <a:ext cx="2603500" cy="2463800"/>
          </a:xfrm>
          <a:prstGeom prst="rect">
            <a:avLst/>
          </a:prstGeom>
        </p:spPr>
      </p:pic>
      <p:pic>
        <p:nvPicPr>
          <p:cNvPr id="14" name="Picture 13">
            <a:extLst>
              <a:ext uri="{FF2B5EF4-FFF2-40B4-BE49-F238E27FC236}">
                <a16:creationId xmlns:a16="http://schemas.microsoft.com/office/drawing/2014/main" id="{C2CF5A1D-89C4-8547-85CF-5AD1B6FCC1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5370" y="4359061"/>
            <a:ext cx="3441700" cy="1130300"/>
          </a:xfrm>
          <a:prstGeom prst="rect">
            <a:avLst/>
          </a:prstGeom>
        </p:spPr>
      </p:pic>
    </p:spTree>
    <p:extLst>
      <p:ext uri="{BB962C8B-B14F-4D97-AF65-F5344CB8AC3E}">
        <p14:creationId xmlns:p14="http://schemas.microsoft.com/office/powerpoint/2010/main" val="3346513763"/>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Defaulted default constructor and destructor</a:t>
            </a:r>
            <a:endParaRPr lang="ru-RU" dirty="0"/>
          </a:p>
        </p:txBody>
      </p:sp>
      <p:sp>
        <p:nvSpPr>
          <p:cNvPr id="3" name="TextBox 2">
            <a:extLst>
              <a:ext uri="{FF2B5EF4-FFF2-40B4-BE49-F238E27FC236}">
                <a16:creationId xmlns:a16="http://schemas.microsoft.com/office/drawing/2014/main" id="{D4E49B97-E405-B341-92C4-8E35AC97A170}"/>
              </a:ext>
            </a:extLst>
          </p:cNvPr>
          <p:cNvSpPr txBox="1"/>
          <p:nvPr/>
        </p:nvSpPr>
        <p:spPr>
          <a:xfrm>
            <a:off x="1120775" y="1260389"/>
            <a:ext cx="972629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In the last lecture, I said that in some cases the compiler will generate default </a:t>
            </a:r>
            <a:r>
              <a:rPr lang="en-GB" dirty="0" err="1">
                <a:latin typeface="Helvetica" pitchFamily="2" charset="0"/>
              </a:rPr>
              <a:t>constructos</a:t>
            </a:r>
            <a:r>
              <a:rPr lang="en-GB" dirty="0">
                <a:latin typeface="Helvetica" pitchFamily="2" charset="0"/>
              </a:rPr>
              <a:t> on its own. In fact, this does not always happen. For example, if you declare a custom constructor for your class, the default constructor will no longer be generated for it. We'll talk about this in detail on the next slides, but now let's see an example of the code.</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40FE273C-7F43-FB44-BE45-E580B46CB3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841579"/>
            <a:ext cx="3903978" cy="2000385"/>
          </a:xfrm>
          <a:prstGeom prst="rect">
            <a:avLst/>
          </a:prstGeom>
        </p:spPr>
      </p:pic>
      <p:pic>
        <p:nvPicPr>
          <p:cNvPr id="7" name="Picture 6">
            <a:extLst>
              <a:ext uri="{FF2B5EF4-FFF2-40B4-BE49-F238E27FC236}">
                <a16:creationId xmlns:a16="http://schemas.microsoft.com/office/drawing/2014/main" id="{FFE8FF90-4CB3-D74A-9451-8CB3CEABB7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3784" y="2841578"/>
            <a:ext cx="3643286" cy="2000385"/>
          </a:xfrm>
          <a:prstGeom prst="rect">
            <a:avLst/>
          </a:prstGeom>
        </p:spPr>
      </p:pic>
      <p:sp>
        <p:nvSpPr>
          <p:cNvPr id="9" name="TextBox 8">
            <a:extLst>
              <a:ext uri="{FF2B5EF4-FFF2-40B4-BE49-F238E27FC236}">
                <a16:creationId xmlns:a16="http://schemas.microsoft.com/office/drawing/2014/main" id="{B3DE39A3-53F4-4742-84A4-10FF605B3F0F}"/>
              </a:ext>
            </a:extLst>
          </p:cNvPr>
          <p:cNvSpPr txBox="1"/>
          <p:nvPr/>
        </p:nvSpPr>
        <p:spPr>
          <a:xfrm>
            <a:off x="1075038" y="5222823"/>
            <a:ext cx="977203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This is how we can train the C ++ compiler to generate the defaulted default constructor even if it was not automatically generated.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3" name="Стрелка вправо 2">
            <a:extLst>
              <a:ext uri="{FF2B5EF4-FFF2-40B4-BE49-F238E27FC236}">
                <a16:creationId xmlns:a16="http://schemas.microsoft.com/office/drawing/2014/main" id="{88DC8365-AD96-B846-B7ED-8ACD2174451D}"/>
              </a:ext>
            </a:extLst>
          </p:cNvPr>
          <p:cNvSpPr/>
          <p:nvPr/>
        </p:nvSpPr>
        <p:spPr>
          <a:xfrm>
            <a:off x="5504668" y="3411784"/>
            <a:ext cx="1219200" cy="85997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ru-RU" dirty="0"/>
          </a:p>
        </p:txBody>
      </p:sp>
    </p:spTree>
    <p:extLst>
      <p:ext uri="{BB962C8B-B14F-4D97-AF65-F5344CB8AC3E}">
        <p14:creationId xmlns:p14="http://schemas.microsoft.com/office/powerpoint/2010/main" val="40812176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Deleted default constructor and destructor</a:t>
            </a:r>
            <a:endParaRPr lang="ru-RU" dirty="0"/>
          </a:p>
        </p:txBody>
      </p:sp>
      <p:sp>
        <p:nvSpPr>
          <p:cNvPr id="10" name="TextBox 9">
            <a:extLst>
              <a:ext uri="{FF2B5EF4-FFF2-40B4-BE49-F238E27FC236}">
                <a16:creationId xmlns:a16="http://schemas.microsoft.com/office/drawing/2014/main" id="{50768D18-5FC4-014F-9D3F-B797EB88E362}"/>
              </a:ext>
            </a:extLst>
          </p:cNvPr>
          <p:cNvSpPr txBox="1"/>
          <p:nvPr/>
        </p:nvSpPr>
        <p:spPr>
          <a:xfrm>
            <a:off x="1120775" y="1418538"/>
            <a:ext cx="10284511"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fontAlgn="base"/>
            <a:r>
              <a:rPr lang="en-GB" dirty="0"/>
              <a:t>The default constructor and destructor can also be removed. To do this, use the syntax </a:t>
            </a:r>
            <a:r>
              <a:rPr lang="en-GB" dirty="0">
                <a:solidFill>
                  <a:srgbClr val="0169B3"/>
                </a:solidFill>
              </a:rPr>
              <a:t>= delete; </a:t>
            </a:r>
            <a:r>
              <a:rPr lang="en-GB" dirty="0"/>
              <a:t>This can be useful in some exotic cases, such as when you want to create a class that should not be instantiated.</a:t>
            </a:r>
            <a:endParaRPr lang="en-GB" b="0" dirty="0">
              <a:solidFill>
                <a:srgbClr val="161616"/>
              </a:solidFill>
              <a:effectLst/>
              <a:latin typeface="Helvetica" pitchFamily="2" charset="0"/>
            </a:endParaRPr>
          </a:p>
        </p:txBody>
      </p:sp>
      <p:pic>
        <p:nvPicPr>
          <p:cNvPr id="4" name="Picture 3">
            <a:extLst>
              <a:ext uri="{FF2B5EF4-FFF2-40B4-BE49-F238E27FC236}">
                <a16:creationId xmlns:a16="http://schemas.microsoft.com/office/drawing/2014/main" id="{A9BB4AB2-78DD-1A45-B65D-2C8442B949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6450" y="3429000"/>
            <a:ext cx="2959100" cy="2235200"/>
          </a:xfrm>
          <a:prstGeom prst="rect">
            <a:avLst/>
          </a:prstGeom>
        </p:spPr>
      </p:pic>
    </p:spTree>
    <p:extLst>
      <p:ext uri="{BB962C8B-B14F-4D97-AF65-F5344CB8AC3E}">
        <p14:creationId xmlns:p14="http://schemas.microsoft.com/office/powerpoint/2010/main" val="55482204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85000" lnSpcReduction="10000"/>
          </a:bodyPr>
          <a:lstStyle/>
          <a:p>
            <a:r>
              <a:rPr lang="en-US" dirty="0"/>
              <a:t>Implicitly declared and defined default constructor</a:t>
            </a:r>
            <a:endParaRPr lang="ru-RU" dirty="0"/>
          </a:p>
        </p:txBody>
      </p:sp>
      <p:sp>
        <p:nvSpPr>
          <p:cNvPr id="3" name="TextBox 2">
            <a:extLst>
              <a:ext uri="{FF2B5EF4-FFF2-40B4-BE49-F238E27FC236}">
                <a16:creationId xmlns:a16="http://schemas.microsoft.com/office/drawing/2014/main" id="{3EAEB24D-E428-CF4A-9FB0-0B5A4ED16A9C}"/>
              </a:ext>
            </a:extLst>
          </p:cNvPr>
          <p:cNvSpPr txBox="1"/>
          <p:nvPr/>
        </p:nvSpPr>
        <p:spPr>
          <a:xfrm>
            <a:off x="1120775" y="1346885"/>
            <a:ext cx="10577384"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b="1" dirty="0">
                <a:latin typeface="Helvetica" pitchFamily="2" charset="0"/>
              </a:rPr>
              <a:t>Implicitly </a:t>
            </a:r>
            <a:r>
              <a:rPr lang="en-US" b="1" dirty="0">
                <a:solidFill>
                  <a:srgbClr val="0169B3"/>
                </a:solidFill>
                <a:latin typeface="Helvetica" pitchFamily="2" charset="0"/>
              </a:rPr>
              <a:t>declared</a:t>
            </a:r>
            <a:r>
              <a:rPr lang="en-US" b="1" dirty="0">
                <a:latin typeface="Helvetica" pitchFamily="2" charset="0"/>
              </a:rPr>
              <a:t> default constructor</a:t>
            </a:r>
            <a:r>
              <a:rPr lang="en-US" dirty="0">
                <a:latin typeface="Helvetica" pitchFamily="2" charset="0"/>
              </a:rPr>
              <a:t>:</a:t>
            </a:r>
            <a:endParaRPr lang="ru-RU" dirty="0">
              <a:latin typeface="Helvetica" pitchFamily="2" charset="0"/>
            </a:endParaRPr>
          </a:p>
          <a:p>
            <a:pPr hangingPunct="0"/>
            <a:r>
              <a:rPr lang="en-GB" dirty="0">
                <a:latin typeface="Helvetica" pitchFamily="2" charset="0"/>
              </a:rPr>
              <a:t>If no user-declared constructors of any kind are provided for a class type (struct or a class), the compiler will always declare a default constructor as a public member of its class.</a:t>
            </a:r>
          </a:p>
          <a:p>
            <a:pPr hangingPunct="0"/>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US" b="1" dirty="0">
                <a:latin typeface="Helvetica" pitchFamily="2" charset="0"/>
              </a:rPr>
              <a:t>Implicitly </a:t>
            </a:r>
            <a:r>
              <a:rPr lang="en-US" b="1" dirty="0">
                <a:solidFill>
                  <a:srgbClr val="0169B3"/>
                </a:solidFill>
                <a:latin typeface="Helvetica" pitchFamily="2" charset="0"/>
              </a:rPr>
              <a:t>defined</a:t>
            </a:r>
            <a:r>
              <a:rPr lang="en-US" b="1" dirty="0">
                <a:latin typeface="Helvetica" pitchFamily="2" charset="0"/>
              </a:rPr>
              <a:t> default constructor</a:t>
            </a:r>
            <a:r>
              <a:rPr lang="en-US" dirty="0">
                <a:latin typeface="Helvetica" pitchFamily="2" charset="0"/>
              </a:rPr>
              <a:t>:</a:t>
            </a:r>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dirty="0">
                <a:latin typeface="Helvetica" pitchFamily="2" charset="0"/>
              </a:rPr>
              <a:t>If the implicitly-declared default constructor is not defined as deleted, it is defined (that is, a function body is generated and compiled) by the compiler if, and it has the same effect as a user-defined constructor with empty body and empty initializer list. That is, it calls the default constructors of the non-static members of this class.</a:t>
            </a:r>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br>
              <a:rPr lang="en-GB" dirty="0">
                <a:latin typeface="Helvetica" pitchFamily="2" charset="0"/>
              </a:rPr>
            </a:br>
            <a:r>
              <a:rPr lang="en-GB" dirty="0">
                <a:latin typeface="Helvetica" pitchFamily="2" charset="0"/>
              </a:rPr>
              <a:t>The implicitly-declared or defaulted default constructor for class </a:t>
            </a:r>
            <a:r>
              <a:rPr lang="en-GB" b="1" dirty="0">
                <a:latin typeface="Helvetica" pitchFamily="2" charset="0"/>
              </a:rPr>
              <a:t>T</a:t>
            </a:r>
            <a:r>
              <a:rPr lang="en-GB" dirty="0">
                <a:latin typeface="Helvetica" pitchFamily="2" charset="0"/>
              </a:rPr>
              <a:t> is defined as </a:t>
            </a:r>
            <a:r>
              <a:rPr lang="en-GB" b="1" dirty="0">
                <a:latin typeface="Helvetica" pitchFamily="2" charset="0"/>
              </a:rPr>
              <a:t>deleted</a:t>
            </a:r>
            <a:r>
              <a:rPr lang="en-GB" dirty="0">
                <a:latin typeface="Helvetica" pitchFamily="2" charset="0"/>
              </a:rPr>
              <a:t> if any of the following is true:</a:t>
            </a:r>
          </a:p>
          <a:p>
            <a:pPr marL="285750" indent="-285750">
              <a:buFont typeface="Arial" panose="020B0604020202020204" pitchFamily="34" charset="0"/>
              <a:buChar char="•"/>
            </a:pPr>
            <a:r>
              <a:rPr lang="en-GB" b="1" dirty="0">
                <a:latin typeface="Helvetica" pitchFamily="2" charset="0"/>
              </a:rPr>
              <a:t>T</a:t>
            </a:r>
            <a:r>
              <a:rPr lang="en-GB" dirty="0">
                <a:latin typeface="Helvetica" pitchFamily="2" charset="0"/>
              </a:rPr>
              <a:t> has a member of reference type without a default initializer.</a:t>
            </a:r>
          </a:p>
          <a:p>
            <a:pPr marL="285750" indent="-285750">
              <a:buFont typeface="Arial" panose="020B0604020202020204" pitchFamily="34" charset="0"/>
              <a:buChar char="•"/>
            </a:pPr>
            <a:r>
              <a:rPr lang="en-GB" b="1" dirty="0">
                <a:latin typeface="Helvetica" pitchFamily="2" charset="0"/>
              </a:rPr>
              <a:t>T</a:t>
            </a:r>
            <a:r>
              <a:rPr lang="en-GB" dirty="0">
                <a:latin typeface="Helvetica" pitchFamily="2" charset="0"/>
              </a:rPr>
              <a:t> has a </a:t>
            </a:r>
            <a:r>
              <a:rPr lang="en-GB" dirty="0">
                <a:solidFill>
                  <a:srgbClr val="0169B3"/>
                </a:solidFill>
                <a:latin typeface="Helvetica" pitchFamily="2" charset="0"/>
              </a:rPr>
              <a:t>non-</a:t>
            </a:r>
            <a:r>
              <a:rPr lang="en-GB" dirty="0" err="1">
                <a:solidFill>
                  <a:srgbClr val="0169B3"/>
                </a:solidFill>
                <a:latin typeface="Helvetica" pitchFamily="2" charset="0"/>
              </a:rPr>
              <a:t>const</a:t>
            </a:r>
            <a:r>
              <a:rPr lang="en-GB" dirty="0">
                <a:solidFill>
                  <a:srgbClr val="0169B3"/>
                </a:solidFill>
                <a:latin typeface="Helvetica" pitchFamily="2" charset="0"/>
              </a:rPr>
              <a:t>-default-constructible</a:t>
            </a:r>
            <a:r>
              <a:rPr lang="en-GB" dirty="0">
                <a:latin typeface="Helvetica" pitchFamily="2" charset="0"/>
              </a:rPr>
              <a:t> </a:t>
            </a:r>
            <a:r>
              <a:rPr lang="en-GB" dirty="0" err="1">
                <a:latin typeface="Helvetica" pitchFamily="2" charset="0"/>
              </a:rPr>
              <a:t>const</a:t>
            </a:r>
            <a:r>
              <a:rPr lang="en-GB" dirty="0">
                <a:latin typeface="Helvetica" pitchFamily="2" charset="0"/>
              </a:rPr>
              <a:t>-member without a default member initializer.</a:t>
            </a:r>
          </a:p>
          <a:p>
            <a:pPr marL="285750" indent="-285750">
              <a:buFont typeface="Arial" panose="020B0604020202020204" pitchFamily="34" charset="0"/>
              <a:buChar char="•"/>
            </a:pPr>
            <a:r>
              <a:rPr lang="en-GB" b="1" dirty="0">
                <a:latin typeface="Helvetica" pitchFamily="2" charset="0"/>
              </a:rPr>
              <a:t>T</a:t>
            </a:r>
            <a:r>
              <a:rPr lang="en-GB" dirty="0">
                <a:latin typeface="Helvetica" pitchFamily="2" charset="0"/>
              </a:rPr>
              <a:t> has a member which has a deleted default constructor, or its default constructor is ambiguous or inaccessible from this constructor.</a:t>
            </a:r>
          </a:p>
        </p:txBody>
      </p:sp>
    </p:spTree>
    <p:extLst>
      <p:ext uri="{BB962C8B-B14F-4D97-AF65-F5344CB8AC3E}">
        <p14:creationId xmlns:p14="http://schemas.microsoft.com/office/powerpoint/2010/main" val="154012171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85000" lnSpcReduction="10000"/>
          </a:bodyPr>
          <a:lstStyle/>
          <a:p>
            <a:r>
              <a:rPr lang="en-US" dirty="0"/>
              <a:t>Implicitly declared and defined default constructor</a:t>
            </a:r>
            <a:endParaRPr lang="ru-RU" dirty="0"/>
          </a:p>
        </p:txBody>
      </p:sp>
      <p:sp>
        <p:nvSpPr>
          <p:cNvPr id="3" name="TextBox 2">
            <a:extLst>
              <a:ext uri="{FF2B5EF4-FFF2-40B4-BE49-F238E27FC236}">
                <a16:creationId xmlns:a16="http://schemas.microsoft.com/office/drawing/2014/main" id="{3EAEB24D-E428-CF4A-9FB0-0B5A4ED16A9C}"/>
              </a:ext>
            </a:extLst>
          </p:cNvPr>
          <p:cNvSpPr txBox="1"/>
          <p:nvPr/>
        </p:nvSpPr>
        <p:spPr>
          <a:xfrm>
            <a:off x="1120775" y="1346885"/>
            <a:ext cx="10577384"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GB" b="1" dirty="0">
                <a:latin typeface="Helvetica" pitchFamily="2" charset="0"/>
              </a:rPr>
              <a:t>T</a:t>
            </a:r>
            <a:r>
              <a:rPr lang="en-GB" dirty="0">
                <a:latin typeface="Helvetica" pitchFamily="2" charset="0"/>
              </a:rPr>
              <a:t> has a member of reference type without a default initializer.</a:t>
            </a:r>
            <a:endParaRPr lang="ru-RU" dirty="0">
              <a:latin typeface="Helvetica" pitchFamily="2" charset="0"/>
            </a:endParaRPr>
          </a:p>
          <a:p>
            <a:pPr marL="285750" indent="-285750">
              <a:buFont typeface="Arial" panose="020B0604020202020204" pitchFamily="34" charset="0"/>
              <a:buChar char="•"/>
            </a:pPr>
            <a:endParaRPr lang="ru-RU" dirty="0">
              <a:latin typeface="Helvetica" pitchFamily="2" charset="0"/>
            </a:endParaRPr>
          </a:p>
          <a:p>
            <a:pPr marL="285750" indent="-285750">
              <a:buFont typeface="Arial" panose="020B0604020202020204" pitchFamily="34" charset="0"/>
              <a:buChar char="•"/>
            </a:pPr>
            <a:endParaRPr lang="ru-RU" dirty="0">
              <a:latin typeface="Helvetica" pitchFamily="2" charset="0"/>
            </a:endParaRPr>
          </a:p>
          <a:p>
            <a:pPr marL="285750" indent="-285750">
              <a:buFont typeface="Arial" panose="020B0604020202020204" pitchFamily="34" charset="0"/>
              <a:buChar char="•"/>
            </a:pPr>
            <a:endParaRPr lang="ru-RU" dirty="0">
              <a:latin typeface="Helvetica" pitchFamily="2" charset="0"/>
            </a:endParaRPr>
          </a:p>
          <a:p>
            <a:pPr marL="285750" indent="-285750">
              <a:buFont typeface="Arial" panose="020B0604020202020204" pitchFamily="34" charset="0"/>
              <a:buChar char="•"/>
            </a:pPr>
            <a:endParaRPr lang="ru-RU" dirty="0">
              <a:latin typeface="Helvetica" pitchFamily="2" charset="0"/>
            </a:endParaRPr>
          </a:p>
          <a:p>
            <a:endParaRPr lang="en-GB" dirty="0">
              <a:latin typeface="Helvetica" pitchFamily="2" charset="0"/>
            </a:endParaRPr>
          </a:p>
          <a:p>
            <a:pPr marL="285750" indent="-285750">
              <a:buFont typeface="Arial" panose="020B0604020202020204" pitchFamily="34" charset="0"/>
              <a:buChar char="•"/>
            </a:pPr>
            <a:r>
              <a:rPr lang="en-GB" b="1" dirty="0">
                <a:latin typeface="Helvetica" pitchFamily="2" charset="0"/>
              </a:rPr>
              <a:t>T</a:t>
            </a:r>
            <a:r>
              <a:rPr lang="en-GB" dirty="0">
                <a:latin typeface="Helvetica" pitchFamily="2" charset="0"/>
              </a:rPr>
              <a:t> has a </a:t>
            </a:r>
            <a:r>
              <a:rPr lang="en-GB" dirty="0">
                <a:solidFill>
                  <a:srgbClr val="0169B3"/>
                </a:solidFill>
                <a:latin typeface="Helvetica" pitchFamily="2" charset="0"/>
              </a:rPr>
              <a:t>non-</a:t>
            </a:r>
            <a:r>
              <a:rPr lang="en-GB" dirty="0" err="1">
                <a:solidFill>
                  <a:srgbClr val="0169B3"/>
                </a:solidFill>
                <a:latin typeface="Helvetica" pitchFamily="2" charset="0"/>
              </a:rPr>
              <a:t>const</a:t>
            </a:r>
            <a:r>
              <a:rPr lang="en-GB" dirty="0">
                <a:solidFill>
                  <a:srgbClr val="0169B3"/>
                </a:solidFill>
                <a:latin typeface="Helvetica" pitchFamily="2" charset="0"/>
              </a:rPr>
              <a:t>-default-constructible</a:t>
            </a:r>
            <a:r>
              <a:rPr lang="en-GB" dirty="0">
                <a:latin typeface="Helvetica" pitchFamily="2" charset="0"/>
              </a:rPr>
              <a:t> </a:t>
            </a:r>
            <a:r>
              <a:rPr lang="en-GB" dirty="0" err="1">
                <a:latin typeface="Helvetica" pitchFamily="2" charset="0"/>
              </a:rPr>
              <a:t>const</a:t>
            </a:r>
            <a:r>
              <a:rPr lang="en-GB" dirty="0">
                <a:latin typeface="Helvetica" pitchFamily="2" charset="0"/>
              </a:rPr>
              <a:t>-member without a default member initializer.</a:t>
            </a:r>
            <a:endParaRPr lang="en-US" dirty="0">
              <a:latin typeface="Helvetica" pitchFamily="2" charset="0"/>
            </a:endParaRPr>
          </a:p>
          <a:p>
            <a:pPr marL="285750" indent="-285750">
              <a:buFont typeface="Arial" panose="020B0604020202020204" pitchFamily="34" charset="0"/>
              <a:buChar char="•"/>
            </a:pPr>
            <a:endParaRPr lang="en-US" b="1" dirty="0">
              <a:latin typeface="Helvetica" pitchFamily="2" charset="0"/>
            </a:endParaRPr>
          </a:p>
          <a:p>
            <a:pPr marL="285750" indent="-285750">
              <a:buFont typeface="Arial" panose="020B0604020202020204" pitchFamily="34" charset="0"/>
              <a:buChar char="•"/>
            </a:pPr>
            <a:endParaRPr lang="en-US" b="1" dirty="0">
              <a:latin typeface="Helvetica" pitchFamily="2" charset="0"/>
            </a:endParaRPr>
          </a:p>
          <a:p>
            <a:endParaRPr lang="en-US" b="1" dirty="0">
              <a:latin typeface="Helvetica" pitchFamily="2" charset="0"/>
            </a:endParaRPr>
          </a:p>
          <a:p>
            <a:pPr marL="285750" indent="-285750">
              <a:buFont typeface="Arial" panose="020B0604020202020204" pitchFamily="34" charset="0"/>
              <a:buChar char="•"/>
            </a:pPr>
            <a:r>
              <a:rPr lang="en-GB" b="1" dirty="0">
                <a:latin typeface="Helvetica" pitchFamily="2" charset="0"/>
              </a:rPr>
              <a:t>T</a:t>
            </a:r>
            <a:r>
              <a:rPr lang="en-GB" dirty="0">
                <a:latin typeface="Helvetica" pitchFamily="2" charset="0"/>
              </a:rPr>
              <a:t> has a member which has a deleted default constructor, or its default constructor is ambiguous or inaccessible from this constructor.</a:t>
            </a:r>
          </a:p>
        </p:txBody>
      </p:sp>
      <p:pic>
        <p:nvPicPr>
          <p:cNvPr id="7" name="Picture 6">
            <a:extLst>
              <a:ext uri="{FF2B5EF4-FFF2-40B4-BE49-F238E27FC236}">
                <a16:creationId xmlns:a16="http://schemas.microsoft.com/office/drawing/2014/main" id="{38FA14F8-3F18-BF41-A587-19F8C876B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4408" y="1718447"/>
            <a:ext cx="1970510" cy="1233871"/>
          </a:xfrm>
          <a:prstGeom prst="rect">
            <a:avLst/>
          </a:prstGeom>
        </p:spPr>
      </p:pic>
      <p:pic>
        <p:nvPicPr>
          <p:cNvPr id="9" name="Picture 8">
            <a:extLst>
              <a:ext uri="{FF2B5EF4-FFF2-40B4-BE49-F238E27FC236}">
                <a16:creationId xmlns:a16="http://schemas.microsoft.com/office/drawing/2014/main" id="{0E8A1B59-193F-6642-AD8C-218820C146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4407" y="3336237"/>
            <a:ext cx="1449345" cy="719533"/>
          </a:xfrm>
          <a:prstGeom prst="rect">
            <a:avLst/>
          </a:prstGeom>
        </p:spPr>
      </p:pic>
      <p:pic>
        <p:nvPicPr>
          <p:cNvPr id="11" name="Picture 10">
            <a:extLst>
              <a:ext uri="{FF2B5EF4-FFF2-40B4-BE49-F238E27FC236}">
                <a16:creationId xmlns:a16="http://schemas.microsoft.com/office/drawing/2014/main" id="{69CB0D0A-AECD-C64D-B82B-00EAE79FAD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4407" y="4767497"/>
            <a:ext cx="1449345" cy="1487236"/>
          </a:xfrm>
          <a:prstGeom prst="rect">
            <a:avLst/>
          </a:prstGeom>
        </p:spPr>
      </p:pic>
    </p:spTree>
    <p:extLst>
      <p:ext uri="{BB962C8B-B14F-4D97-AF65-F5344CB8AC3E}">
        <p14:creationId xmlns:p14="http://schemas.microsoft.com/office/powerpoint/2010/main" val="267264571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Structures, definition</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5" y="1859340"/>
            <a:ext cx="6367421"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The struct keyword allows us to define our own custom type, which can (and in our case will) contain variables.</a:t>
            </a:r>
          </a:p>
          <a:p>
            <a:pPr hangingPunct="0"/>
            <a:endParaRPr lang="en-GB" dirty="0"/>
          </a:p>
          <a:p>
            <a:pPr hangingPunct="0"/>
            <a:r>
              <a:rPr lang="en-GB" dirty="0"/>
              <a:t>The code shown in the screenshot on the right only defines the coordinates type, </a:t>
            </a:r>
            <a:r>
              <a:rPr lang="en-GB" b="1" dirty="0"/>
              <a:t>but does not create a variable of its type</a:t>
            </a:r>
            <a:r>
              <a:rPr lang="en-GB" dirty="0"/>
              <a:t>.</a:t>
            </a:r>
          </a:p>
          <a:p>
            <a:pPr hangingPunct="0"/>
            <a:endParaRPr lang="en-GB" dirty="0">
              <a:latin typeface="Helvetica" pitchFamily="2" charset="0"/>
              <a:ea typeface="+mj-ea"/>
              <a:cs typeface="+mj-cs"/>
              <a:sym typeface="Calibri"/>
            </a:endParaRPr>
          </a:p>
          <a:p>
            <a:pPr hangingPunct="0"/>
            <a:r>
              <a:rPr lang="en-US" dirty="0">
                <a:latin typeface="Helvetica" pitchFamily="2" charset="0"/>
                <a:sym typeface="Calibri"/>
              </a:rPr>
              <a:t>In-class declared variable is called a member field.</a:t>
            </a:r>
          </a:p>
          <a:p>
            <a:pPr hangingPunct="0"/>
            <a:endParaRPr lang="en-US" dirty="0">
              <a:latin typeface="Helvetica" pitchFamily="2" charset="0"/>
              <a:sym typeface="Calibri"/>
            </a:endParaRPr>
          </a:p>
          <a:p>
            <a:pPr hangingPunct="0"/>
            <a:r>
              <a:rPr lang="en-US" dirty="0">
                <a:latin typeface="Helvetica" pitchFamily="2" charset="0"/>
                <a:sym typeface="Calibri"/>
              </a:rPr>
              <a:t>For example, in this struct we have 2 member fields: </a:t>
            </a:r>
            <a:r>
              <a:rPr lang="en-US" b="1" dirty="0">
                <a:latin typeface="Helvetica" pitchFamily="2" charset="0"/>
                <a:sym typeface="Calibri"/>
              </a:rPr>
              <a:t>x</a:t>
            </a:r>
            <a:r>
              <a:rPr lang="en-US" dirty="0">
                <a:latin typeface="Helvetica" pitchFamily="2" charset="0"/>
                <a:sym typeface="Calibri"/>
              </a:rPr>
              <a:t> and </a:t>
            </a:r>
            <a:r>
              <a:rPr lang="en-US" b="1" dirty="0">
                <a:latin typeface="Helvetica" pitchFamily="2" charset="0"/>
                <a:sym typeface="Calibri"/>
              </a:rPr>
              <a:t>y</a:t>
            </a:r>
            <a:r>
              <a:rPr lang="en-US" dirty="0">
                <a:latin typeface="Helvetica" pitchFamily="2" charset="0"/>
                <a:sym typeface="Calibri"/>
              </a:rPr>
              <a:t>.</a:t>
            </a:r>
          </a:p>
        </p:txBody>
      </p:sp>
      <p:pic>
        <p:nvPicPr>
          <p:cNvPr id="5" name="Picture 4">
            <a:extLst>
              <a:ext uri="{FF2B5EF4-FFF2-40B4-BE49-F238E27FC236}">
                <a16:creationId xmlns:a16="http://schemas.microsoft.com/office/drawing/2014/main" id="{1C15C8F6-A98F-C547-9788-619CB5E8E9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6571" y="2551838"/>
            <a:ext cx="2730500" cy="1270000"/>
          </a:xfrm>
          <a:prstGeom prst="rect">
            <a:avLst/>
          </a:prstGeom>
        </p:spPr>
      </p:pic>
    </p:spTree>
    <p:extLst>
      <p:ext uri="{BB962C8B-B14F-4D97-AF65-F5344CB8AC3E}">
        <p14:creationId xmlns:p14="http://schemas.microsoft.com/office/powerpoint/2010/main" val="861597156"/>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Member initializer lists again</a:t>
            </a:r>
            <a:endParaRPr lang="ru-RU" dirty="0"/>
          </a:p>
        </p:txBody>
      </p:sp>
      <p:sp>
        <p:nvSpPr>
          <p:cNvPr id="4" name="TextBox 3">
            <a:extLst>
              <a:ext uri="{FF2B5EF4-FFF2-40B4-BE49-F238E27FC236}">
                <a16:creationId xmlns:a16="http://schemas.microsoft.com/office/drawing/2014/main" id="{ACB0E5BD-9E4D-804A-AEDE-CDBA12BE2297}"/>
              </a:ext>
            </a:extLst>
          </p:cNvPr>
          <p:cNvSpPr txBox="1"/>
          <p:nvPr/>
        </p:nvSpPr>
        <p:spPr>
          <a:xfrm>
            <a:off x="1120775" y="1368440"/>
            <a:ext cx="829138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Let’s solve the problem with initializing </a:t>
            </a:r>
            <a:r>
              <a:rPr lang="en-GB" dirty="0" err="1"/>
              <a:t>const</a:t>
            </a:r>
            <a:r>
              <a:rPr lang="en-GB" dirty="0"/>
              <a:t>-members and reference members using member initializer lists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623A6D07-9CCF-A241-A9B0-9486D0B36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478969"/>
            <a:ext cx="7632700" cy="1993900"/>
          </a:xfrm>
          <a:prstGeom prst="rect">
            <a:avLst/>
          </a:prstGeom>
        </p:spPr>
      </p:pic>
    </p:spTree>
    <p:extLst>
      <p:ext uri="{BB962C8B-B14F-4D97-AF65-F5344CB8AC3E}">
        <p14:creationId xmlns:p14="http://schemas.microsoft.com/office/powerpoint/2010/main" val="379094938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Static member field </a:t>
            </a:r>
            <a:endParaRPr lang="ru-RU" dirty="0"/>
          </a:p>
        </p:txBody>
      </p:sp>
      <p:sp>
        <p:nvSpPr>
          <p:cNvPr id="3" name="TextBox 2">
            <a:extLst>
              <a:ext uri="{FF2B5EF4-FFF2-40B4-BE49-F238E27FC236}">
                <a16:creationId xmlns:a16="http://schemas.microsoft.com/office/drawing/2014/main" id="{9E634352-3C3E-D44F-8144-7B1F3C3C40F1}"/>
              </a:ext>
            </a:extLst>
          </p:cNvPr>
          <p:cNvSpPr txBox="1"/>
          <p:nvPr/>
        </p:nvSpPr>
        <p:spPr>
          <a:xfrm>
            <a:off x="1120775" y="1421027"/>
            <a:ext cx="1031789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Member field can be static. In this case, it will be associated with the class type itself, and not with the class instance. Consider a standard example: a class that contains a counter that allows you to find out how many objects of this class are currently instantiated</a:t>
            </a:r>
            <a:r>
              <a:rPr lang="en-US" dirty="0">
                <a:solidFill>
                  <a:schemeClr val="accent4"/>
                </a:solidFill>
              </a:rPr>
              <a:t>.</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3D691B0F-932A-144F-A724-DB4ED9EBC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378134"/>
            <a:ext cx="3098800" cy="2247900"/>
          </a:xfrm>
          <a:prstGeom prst="rect">
            <a:avLst/>
          </a:prstGeom>
        </p:spPr>
      </p:pic>
      <p:pic>
        <p:nvPicPr>
          <p:cNvPr id="9" name="Picture 8">
            <a:extLst>
              <a:ext uri="{FF2B5EF4-FFF2-40B4-BE49-F238E27FC236}">
                <a16:creationId xmlns:a16="http://schemas.microsoft.com/office/drawing/2014/main" id="{62CF4BB7-55CF-3648-875B-6AFBD3512B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0425" y="2495484"/>
            <a:ext cx="5130800" cy="4013200"/>
          </a:xfrm>
          <a:prstGeom prst="rect">
            <a:avLst/>
          </a:prstGeom>
        </p:spPr>
      </p:pic>
    </p:spTree>
    <p:extLst>
      <p:ext uri="{BB962C8B-B14F-4D97-AF65-F5344CB8AC3E}">
        <p14:creationId xmlns:p14="http://schemas.microsoft.com/office/powerpoint/2010/main" val="396516794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Implicitly declared and defined destructor</a:t>
            </a:r>
            <a:endParaRPr lang="ru-RU" dirty="0"/>
          </a:p>
        </p:txBody>
      </p:sp>
      <p:sp>
        <p:nvSpPr>
          <p:cNvPr id="3" name="TextBox 2">
            <a:extLst>
              <a:ext uri="{FF2B5EF4-FFF2-40B4-BE49-F238E27FC236}">
                <a16:creationId xmlns:a16="http://schemas.microsoft.com/office/drawing/2014/main" id="{3EAEB24D-E428-CF4A-9FB0-0B5A4ED16A9C}"/>
              </a:ext>
            </a:extLst>
          </p:cNvPr>
          <p:cNvSpPr txBox="1"/>
          <p:nvPr/>
        </p:nvSpPr>
        <p:spPr>
          <a:xfrm>
            <a:off x="1120775" y="1346885"/>
            <a:ext cx="10577384" cy="5355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latin typeface="Helvetica" pitchFamily="2" charset="0"/>
              </a:rPr>
              <a:t>Implicitly </a:t>
            </a:r>
            <a:r>
              <a:rPr lang="en-GB" b="1" dirty="0">
                <a:solidFill>
                  <a:srgbClr val="0169B3"/>
                </a:solidFill>
                <a:latin typeface="Helvetica" pitchFamily="2" charset="0"/>
              </a:rPr>
              <a:t>declared</a:t>
            </a:r>
            <a:r>
              <a:rPr lang="en-GB" b="1" dirty="0">
                <a:latin typeface="Helvetica" pitchFamily="2" charset="0"/>
              </a:rPr>
              <a:t> destructor:</a:t>
            </a:r>
          </a:p>
          <a:p>
            <a:pPr hangingPunct="0"/>
            <a:r>
              <a:rPr lang="en-GB" dirty="0">
                <a:latin typeface="Helvetica" pitchFamily="2" charset="0"/>
              </a:rPr>
              <a:t>If no user-declared prospective destructor is provided for a class type (struct, class), the compiler will always declare a destructor as an inline public member of its class.</a:t>
            </a:r>
          </a:p>
          <a:p>
            <a:pPr hangingPunct="0"/>
            <a:endParaRPr lang="en-GB" dirty="0">
              <a:latin typeface="Helvetica" pitchFamily="2" charset="0"/>
            </a:endParaRPr>
          </a:p>
          <a:p>
            <a:pPr hangingPunct="0"/>
            <a:r>
              <a:rPr lang="en-GB" b="1" dirty="0">
                <a:latin typeface="Helvetica" pitchFamily="2" charset="0"/>
              </a:rPr>
              <a:t>Deleted implicitly </a:t>
            </a:r>
            <a:r>
              <a:rPr lang="en-GB" b="1" dirty="0">
                <a:solidFill>
                  <a:srgbClr val="0169B3"/>
                </a:solidFill>
                <a:latin typeface="Helvetica" pitchFamily="2" charset="0"/>
              </a:rPr>
              <a:t>declared </a:t>
            </a:r>
            <a:r>
              <a:rPr lang="en-GB" b="1" dirty="0">
                <a:latin typeface="Helvetica" pitchFamily="2" charset="0"/>
              </a:rPr>
              <a:t>destructor:</a:t>
            </a:r>
          </a:p>
          <a:p>
            <a:r>
              <a:rPr lang="en-GB" dirty="0">
                <a:latin typeface="Helvetica" pitchFamily="2" charset="0"/>
              </a:rPr>
              <a:t>The implicitly-declared or defaulted destructor for class T is defined as deleted if any of the following is true:</a:t>
            </a:r>
          </a:p>
          <a:p>
            <a:pPr marL="285750" indent="-285750">
              <a:buFont typeface="Arial" panose="020B0604020202020204" pitchFamily="34" charset="0"/>
              <a:buChar char="•"/>
            </a:pPr>
            <a:r>
              <a:rPr lang="en-GB" dirty="0">
                <a:latin typeface="Helvetica" pitchFamily="2" charset="0"/>
              </a:rPr>
              <a:t>T has a non-static data member that cannot be destructed (has deleted or inaccessible destructor)</a:t>
            </a:r>
          </a:p>
          <a:p>
            <a:endParaRPr lang="en-GB" dirty="0">
              <a:latin typeface="Helvetica" pitchFamily="2" charset="0"/>
            </a:endParaRPr>
          </a:p>
          <a:p>
            <a:endParaRPr lang="en-GB" dirty="0">
              <a:latin typeface="Helvetica" pitchFamily="2" charset="0"/>
            </a:endParaRPr>
          </a:p>
          <a:p>
            <a:endParaRPr lang="en-GB" dirty="0">
              <a:latin typeface="Helvetica" pitchFamily="2" charset="0"/>
            </a:endParaRPr>
          </a:p>
          <a:p>
            <a:endParaRPr lang="en-GB" dirty="0">
              <a:latin typeface="Helvetica" pitchFamily="2" charset="0"/>
            </a:endParaRPr>
          </a:p>
          <a:p>
            <a:endParaRPr lang="en-GB" dirty="0">
              <a:latin typeface="Helvetica" pitchFamily="2" charset="0"/>
            </a:endParaRPr>
          </a:p>
          <a:p>
            <a:endParaRPr lang="en-GB" dirty="0">
              <a:latin typeface="Helvetica" pitchFamily="2" charset="0"/>
            </a:endParaRPr>
          </a:p>
          <a:p>
            <a:endParaRPr lang="en-GB" dirty="0">
              <a:latin typeface="Helvetica" pitchFamily="2" charset="0"/>
            </a:endParaRPr>
          </a:p>
          <a:p>
            <a:pPr marL="285750" indent="-285750">
              <a:buFont typeface="Arial" panose="020B0604020202020204" pitchFamily="34" charset="0"/>
              <a:buChar char="•"/>
            </a:pPr>
            <a:endParaRPr lang="en-GB" dirty="0">
              <a:latin typeface="Helvetica" pitchFamily="2" charset="0"/>
            </a:endParaRPr>
          </a:p>
          <a:p>
            <a:r>
              <a:rPr lang="en-GB" b="1" dirty="0">
                <a:latin typeface="Helvetica" pitchFamily="2" charset="0"/>
              </a:rPr>
              <a:t>Implicitly </a:t>
            </a:r>
            <a:r>
              <a:rPr lang="en-GB" b="1" dirty="0">
                <a:solidFill>
                  <a:srgbClr val="0169B3"/>
                </a:solidFill>
                <a:latin typeface="Helvetica" pitchFamily="2" charset="0"/>
              </a:rPr>
              <a:t>defined </a:t>
            </a:r>
            <a:r>
              <a:rPr lang="en-GB" b="1" dirty="0">
                <a:latin typeface="Helvetica" pitchFamily="2" charset="0"/>
              </a:rPr>
              <a:t>destructor:</a:t>
            </a:r>
          </a:p>
          <a:p>
            <a:r>
              <a:rPr lang="en-GB" dirty="0"/>
              <a:t>If an implicitly-declared destructor is not deleted, it is implicitly defined (that is, a function body is generated and compiled) by the compiler. This implicitly-defined destructor has an empty body.</a:t>
            </a:r>
            <a:endParaRPr lang="en-GB" dirty="0">
              <a:latin typeface="Helvetica" pitchFamily="2" charset="0"/>
            </a:endParaRPr>
          </a:p>
        </p:txBody>
      </p:sp>
      <p:pic>
        <p:nvPicPr>
          <p:cNvPr id="7" name="Picture 6">
            <a:extLst>
              <a:ext uri="{FF2B5EF4-FFF2-40B4-BE49-F238E27FC236}">
                <a16:creationId xmlns:a16="http://schemas.microsoft.com/office/drawing/2014/main" id="{7C358789-CB38-3C42-8BEC-750671974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2909" y="4283002"/>
            <a:ext cx="6997700" cy="774700"/>
          </a:xfrm>
          <a:prstGeom prst="rect">
            <a:avLst/>
          </a:prstGeom>
        </p:spPr>
      </p:pic>
      <p:pic>
        <p:nvPicPr>
          <p:cNvPr id="9" name="Picture 8">
            <a:extLst>
              <a:ext uri="{FF2B5EF4-FFF2-40B4-BE49-F238E27FC236}">
                <a16:creationId xmlns:a16="http://schemas.microsoft.com/office/drawing/2014/main" id="{7DC72122-DDA1-FA48-8D3E-304B2C2E2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736" y="3645074"/>
            <a:ext cx="1364212" cy="2050555"/>
          </a:xfrm>
          <a:prstGeom prst="rect">
            <a:avLst/>
          </a:prstGeom>
        </p:spPr>
      </p:pic>
    </p:spTree>
    <p:extLst>
      <p:ext uri="{BB962C8B-B14F-4D97-AF65-F5344CB8AC3E}">
        <p14:creationId xmlns:p14="http://schemas.microsoft.com/office/powerpoint/2010/main" val="233444641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Delegating constructors</a:t>
            </a:r>
            <a:endParaRPr lang="ru-RU" dirty="0"/>
          </a:p>
        </p:txBody>
      </p:sp>
      <p:sp>
        <p:nvSpPr>
          <p:cNvPr id="4" name="TextBox 3">
            <a:extLst>
              <a:ext uri="{FF2B5EF4-FFF2-40B4-BE49-F238E27FC236}">
                <a16:creationId xmlns:a16="http://schemas.microsoft.com/office/drawing/2014/main" id="{985FEC49-AC39-714F-AA24-87E929636A2C}"/>
              </a:ext>
            </a:extLst>
          </p:cNvPr>
          <p:cNvSpPr txBox="1"/>
          <p:nvPr/>
        </p:nvSpPr>
        <p:spPr>
          <a:xfrm>
            <a:off x="1120775" y="1260389"/>
            <a:ext cx="100694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Many classes have multiple constructors that do similar things—for example, validate parameters: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0" name="Picture 9">
            <a:extLst>
              <a:ext uri="{FF2B5EF4-FFF2-40B4-BE49-F238E27FC236}">
                <a16:creationId xmlns:a16="http://schemas.microsoft.com/office/drawing/2014/main" id="{FC081CE4-E57C-AA41-8F64-916200E92F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699632"/>
            <a:ext cx="6009074" cy="4802873"/>
          </a:xfrm>
          <a:prstGeom prst="rect">
            <a:avLst/>
          </a:prstGeom>
        </p:spPr>
      </p:pic>
    </p:spTree>
    <p:extLst>
      <p:ext uri="{BB962C8B-B14F-4D97-AF65-F5344CB8AC3E}">
        <p14:creationId xmlns:p14="http://schemas.microsoft.com/office/powerpoint/2010/main" val="2550024201"/>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Delegating constructors</a:t>
            </a:r>
            <a:endParaRPr lang="ru-RU" dirty="0"/>
          </a:p>
        </p:txBody>
      </p:sp>
      <p:sp>
        <p:nvSpPr>
          <p:cNvPr id="4" name="TextBox 3">
            <a:extLst>
              <a:ext uri="{FF2B5EF4-FFF2-40B4-BE49-F238E27FC236}">
                <a16:creationId xmlns:a16="http://schemas.microsoft.com/office/drawing/2014/main" id="{985FEC49-AC39-714F-AA24-87E929636A2C}"/>
              </a:ext>
            </a:extLst>
          </p:cNvPr>
          <p:cNvSpPr txBox="1"/>
          <p:nvPr/>
        </p:nvSpPr>
        <p:spPr>
          <a:xfrm>
            <a:off x="1120775" y="1260389"/>
            <a:ext cx="10581074"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You could reduce the repetitive code by adding a function that does all of the validation, but the code for </a:t>
            </a:r>
            <a:r>
              <a:rPr lang="en-GB" dirty="0" err="1"/>
              <a:t>class_c</a:t>
            </a:r>
            <a:r>
              <a:rPr lang="en-GB" dirty="0"/>
              <a:t> would be easier to understand and maintain if one constructor could delegate some of the work to another one.</a:t>
            </a:r>
          </a:p>
          <a:p>
            <a:pPr hangingPunct="0"/>
            <a:endParaRPr lang="en-GB" dirty="0"/>
          </a:p>
          <a:p>
            <a:pPr hangingPunct="0"/>
            <a:r>
              <a:rPr lang="en-GB" dirty="0"/>
              <a:t>To add delegating constructors, use the constructor (. . .) : constructor (. . .) syntax:</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32E56FEF-1A06-8642-8224-0F523C2296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760203"/>
            <a:ext cx="5663084" cy="3882240"/>
          </a:xfrm>
          <a:prstGeom prst="rect">
            <a:avLst/>
          </a:prstGeom>
        </p:spPr>
      </p:pic>
      <p:sp>
        <p:nvSpPr>
          <p:cNvPr id="7" name="TextBox 6">
            <a:extLst>
              <a:ext uri="{FF2B5EF4-FFF2-40B4-BE49-F238E27FC236}">
                <a16:creationId xmlns:a16="http://schemas.microsoft.com/office/drawing/2014/main" id="{9AED2203-776B-0944-8306-FE29E27A8FCF}"/>
              </a:ext>
            </a:extLst>
          </p:cNvPr>
          <p:cNvSpPr txBox="1"/>
          <p:nvPr/>
        </p:nvSpPr>
        <p:spPr>
          <a:xfrm>
            <a:off x="7030994" y="2781456"/>
            <a:ext cx="5004487"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lang="en-GB" dirty="0"/>
              <a:t>Notice that the constructor </a:t>
            </a:r>
            <a:r>
              <a:rPr lang="en-GB" dirty="0" err="1"/>
              <a:t>class_c</a:t>
            </a:r>
            <a:r>
              <a:rPr lang="en-GB" dirty="0"/>
              <a:t>(int, int, int) first calls the constructor </a:t>
            </a:r>
            <a:r>
              <a:rPr lang="en-GB" dirty="0" err="1"/>
              <a:t>class_c</a:t>
            </a:r>
            <a:r>
              <a:rPr lang="en-GB" dirty="0"/>
              <a:t>(int, int), which in turn calls </a:t>
            </a:r>
            <a:r>
              <a:rPr lang="en-GB" dirty="0" err="1"/>
              <a:t>class_c</a:t>
            </a:r>
            <a:r>
              <a:rPr lang="en-GB" dirty="0"/>
              <a:t>(int).</a:t>
            </a:r>
          </a:p>
          <a:p>
            <a:pPr marL="285750" indent="-285750">
              <a:buFont typeface="Arial" panose="020B0604020202020204" pitchFamily="34" charset="0"/>
              <a:buChar char="•"/>
            </a:pPr>
            <a:r>
              <a:rPr lang="en-GB" dirty="0"/>
              <a:t>Each of the constructors performs only the work that is not performed by the other constructors.</a:t>
            </a:r>
          </a:p>
          <a:p>
            <a:pPr marL="285750" indent="-285750">
              <a:buFont typeface="Arial" panose="020B0604020202020204" pitchFamily="34" charset="0"/>
              <a:buChar char="•"/>
            </a:pPr>
            <a:r>
              <a:rPr lang="en-GB" dirty="0"/>
              <a:t>The first constructor that's called initializes the object so that all of its members are initialized at that point.</a:t>
            </a:r>
          </a:p>
          <a:p>
            <a:pPr marL="285750" indent="-285750">
              <a:buFont typeface="Arial" panose="020B0604020202020204" pitchFamily="34" charset="0"/>
              <a:buChar char="•"/>
            </a:pPr>
            <a:r>
              <a:rPr lang="en-GB" dirty="0"/>
              <a:t>You can’t do member initialization in a constructor that delegates to another constructor</a:t>
            </a:r>
          </a:p>
        </p:txBody>
      </p:sp>
    </p:spTree>
    <p:extLst>
      <p:ext uri="{BB962C8B-B14F-4D97-AF65-F5344CB8AC3E}">
        <p14:creationId xmlns:p14="http://schemas.microsoft.com/office/powerpoint/2010/main" val="283802558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Explicit keyword</a:t>
            </a:r>
            <a:endParaRPr lang="ru-RU" dirty="0"/>
          </a:p>
        </p:txBody>
      </p:sp>
      <p:pic>
        <p:nvPicPr>
          <p:cNvPr id="6" name="Picture 5">
            <a:extLst>
              <a:ext uri="{FF2B5EF4-FFF2-40B4-BE49-F238E27FC236}">
                <a16:creationId xmlns:a16="http://schemas.microsoft.com/office/drawing/2014/main" id="{FFF99EA5-4CE8-E94D-8F12-F3C857FCB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556162"/>
            <a:ext cx="8648700" cy="3327400"/>
          </a:xfrm>
          <a:prstGeom prst="rect">
            <a:avLst/>
          </a:prstGeom>
        </p:spPr>
      </p:pic>
      <p:sp>
        <p:nvSpPr>
          <p:cNvPr id="8" name="TextBox 7">
            <a:extLst>
              <a:ext uri="{FF2B5EF4-FFF2-40B4-BE49-F238E27FC236}">
                <a16:creationId xmlns:a16="http://schemas.microsoft.com/office/drawing/2014/main" id="{43BC3B43-1503-7D41-83DD-318ECB274F40}"/>
              </a:ext>
            </a:extLst>
          </p:cNvPr>
          <p:cNvSpPr txBox="1"/>
          <p:nvPr/>
        </p:nvSpPr>
        <p:spPr>
          <a:xfrm>
            <a:off x="1136822" y="1150105"/>
            <a:ext cx="735227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Let's take another look at the logger class: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B60C0AD8-F1AF-6E43-9695-95FA1E3F2080}"/>
              </a:ext>
            </a:extLst>
          </p:cNvPr>
          <p:cNvSpPr txBox="1"/>
          <p:nvPr/>
        </p:nvSpPr>
        <p:spPr>
          <a:xfrm>
            <a:off x="1120775" y="4920289"/>
            <a:ext cx="1097649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As you can see, it has a constructor from one int argument.</a:t>
            </a:r>
            <a:endParaRPr lang="ru-RU" dirty="0"/>
          </a:p>
          <a:p>
            <a:pPr hangingPunct="0"/>
            <a:r>
              <a:rPr lang="en-GB" dirty="0"/>
              <a:t>The following code is allowed to compile, which is a problem (it can be confusing in some cases!)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1" name="Picture 10">
            <a:extLst>
              <a:ext uri="{FF2B5EF4-FFF2-40B4-BE49-F238E27FC236}">
                <a16:creationId xmlns:a16="http://schemas.microsoft.com/office/drawing/2014/main" id="{09B11038-024A-9049-8140-9BFD2E24A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6822" y="5603345"/>
            <a:ext cx="2514600" cy="838200"/>
          </a:xfrm>
          <a:prstGeom prst="rect">
            <a:avLst/>
          </a:prstGeom>
        </p:spPr>
      </p:pic>
    </p:spTree>
    <p:extLst>
      <p:ext uri="{BB962C8B-B14F-4D97-AF65-F5344CB8AC3E}">
        <p14:creationId xmlns:p14="http://schemas.microsoft.com/office/powerpoint/2010/main" val="406763037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Explicit keyword</a:t>
            </a:r>
            <a:endParaRPr lang="ru-RU" dirty="0"/>
          </a:p>
        </p:txBody>
      </p:sp>
      <p:sp>
        <p:nvSpPr>
          <p:cNvPr id="8" name="TextBox 7">
            <a:extLst>
              <a:ext uri="{FF2B5EF4-FFF2-40B4-BE49-F238E27FC236}">
                <a16:creationId xmlns:a16="http://schemas.microsoft.com/office/drawing/2014/main" id="{43BC3B43-1503-7D41-83DD-318ECB274F40}"/>
              </a:ext>
            </a:extLst>
          </p:cNvPr>
          <p:cNvSpPr txBox="1"/>
          <p:nvPr/>
        </p:nvSpPr>
        <p:spPr>
          <a:xfrm>
            <a:off x="1136822" y="1150105"/>
            <a:ext cx="735227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But if we declare a constructor as explicit, it won’t work anymore.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4" name="Picture 3">
            <a:extLst>
              <a:ext uri="{FF2B5EF4-FFF2-40B4-BE49-F238E27FC236}">
                <a16:creationId xmlns:a16="http://schemas.microsoft.com/office/drawing/2014/main" id="{5A4C8947-F599-F648-9A83-ECBAF97EF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822" y="1531792"/>
            <a:ext cx="8686800" cy="4470400"/>
          </a:xfrm>
          <a:prstGeom prst="rect">
            <a:avLst/>
          </a:prstGeom>
        </p:spPr>
      </p:pic>
      <p:sp>
        <p:nvSpPr>
          <p:cNvPr id="5" name="TextBox 4">
            <a:extLst>
              <a:ext uri="{FF2B5EF4-FFF2-40B4-BE49-F238E27FC236}">
                <a16:creationId xmlns:a16="http://schemas.microsoft.com/office/drawing/2014/main" id="{DC50BA01-9111-FC4A-9809-94D31911B61B}"/>
              </a:ext>
            </a:extLst>
          </p:cNvPr>
          <p:cNvSpPr txBox="1"/>
          <p:nvPr/>
        </p:nvSpPr>
        <p:spPr>
          <a:xfrm>
            <a:off x="1120775" y="6128611"/>
            <a:ext cx="69275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Thus, the explicit construct cannot be used for implicit conversions.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234416406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Copy constructor</a:t>
            </a:r>
            <a:endParaRPr lang="ru-RU" dirty="0"/>
          </a:p>
        </p:txBody>
      </p:sp>
      <p:sp>
        <p:nvSpPr>
          <p:cNvPr id="3" name="TextBox 2">
            <a:extLst>
              <a:ext uri="{FF2B5EF4-FFF2-40B4-BE49-F238E27FC236}">
                <a16:creationId xmlns:a16="http://schemas.microsoft.com/office/drawing/2014/main" id="{BE7C20F4-AED6-8D43-B9AC-0327A6F67B1F}"/>
              </a:ext>
            </a:extLst>
          </p:cNvPr>
          <p:cNvSpPr txBox="1"/>
          <p:nvPr/>
        </p:nvSpPr>
        <p:spPr>
          <a:xfrm>
            <a:off x="1136823" y="1421026"/>
            <a:ext cx="9710247"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 copy constructor of class </a:t>
            </a:r>
            <a:r>
              <a:rPr lang="en-GB" b="1" dirty="0"/>
              <a:t>T</a:t>
            </a:r>
            <a:r>
              <a:rPr lang="en-GB" dirty="0"/>
              <a:t> is a non-template constructor whose first parameter is </a:t>
            </a:r>
            <a:r>
              <a:rPr lang="en-GB" b="1" dirty="0"/>
              <a:t>T&amp;</a:t>
            </a:r>
            <a:r>
              <a:rPr lang="en-GB" dirty="0"/>
              <a:t>‍, </a:t>
            </a:r>
            <a:r>
              <a:rPr lang="en-GB" b="1" dirty="0" err="1"/>
              <a:t>const</a:t>
            </a:r>
            <a:r>
              <a:rPr lang="en-GB" b="1" dirty="0"/>
              <a:t> T&amp;</a:t>
            </a:r>
            <a:r>
              <a:rPr lang="en-GB" dirty="0"/>
              <a:t>‍, and either there are no other parameters, or the rest of the parameters all have default values.</a:t>
            </a:r>
          </a:p>
          <a:p>
            <a:pPr hangingPunct="0"/>
            <a:endParaRPr kumimoji="0" lang="en-GB" sz="1800" b="0" i="0" u="none" strike="noStrike" cap="none" spc="0" normalizeH="0" baseline="0" dirty="0">
              <a:ln>
                <a:noFill/>
              </a:ln>
              <a:solidFill>
                <a:srgbClr val="323332"/>
              </a:solidFill>
              <a:effectLst/>
              <a:uFillTx/>
              <a:latin typeface="+mj-lt"/>
              <a:ea typeface="+mj-ea"/>
              <a:cs typeface="+mj-cs"/>
              <a:sym typeface="Calibri"/>
            </a:endParaRPr>
          </a:p>
          <a:p>
            <a:pPr hangingPunct="0"/>
            <a:r>
              <a:rPr lang="en-GB" dirty="0"/>
              <a:t>The purpose of the copy constructor is to construct a new object based on the passed one.</a:t>
            </a:r>
          </a:p>
          <a:p>
            <a:pPr hangingPunct="0"/>
            <a:r>
              <a:rPr lang="en-GB" dirty="0"/>
              <a:t>At its core, copy-constructor should not modify the object passed to it (although the C++ language standard does not prohibit it). Therefore, we will not use the version in which we receive the object through a non-</a:t>
            </a:r>
            <a:r>
              <a:rPr lang="en-GB" dirty="0" err="1"/>
              <a:t>const</a:t>
            </a:r>
            <a:r>
              <a:rPr lang="en-GB" dirty="0"/>
              <a:t> reference.</a:t>
            </a:r>
            <a:endParaRPr lang="ru-RU" dirty="0"/>
          </a:p>
          <a:p>
            <a:pPr hangingPunct="0"/>
            <a:endParaRPr lang="ru-RU" dirty="0"/>
          </a:p>
          <a:p>
            <a:pPr hangingPunct="0"/>
            <a:r>
              <a:rPr lang="en-GB" dirty="0"/>
              <a:t>Two options remain: </a:t>
            </a:r>
            <a:r>
              <a:rPr lang="en-GB" b="1" dirty="0"/>
              <a:t>T</a:t>
            </a:r>
            <a:r>
              <a:rPr lang="en-GB" dirty="0"/>
              <a:t> and </a:t>
            </a:r>
            <a:r>
              <a:rPr lang="en-GB" b="1" dirty="0" err="1"/>
              <a:t>const</a:t>
            </a:r>
            <a:r>
              <a:rPr lang="en-GB" b="1" dirty="0"/>
              <a:t> T&amp;</a:t>
            </a:r>
            <a:r>
              <a:rPr lang="en-GB" dirty="0"/>
              <a:t>. But what's the difference? In the second case, no extra copy is created!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5CEBEA2D-8BC7-A84A-92F5-671D6036D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823" y="4628308"/>
            <a:ext cx="7505700" cy="1981200"/>
          </a:xfrm>
          <a:prstGeom prst="rect">
            <a:avLst/>
          </a:prstGeom>
        </p:spPr>
      </p:pic>
    </p:spTree>
    <p:extLst>
      <p:ext uri="{BB962C8B-B14F-4D97-AF65-F5344CB8AC3E}">
        <p14:creationId xmlns:p14="http://schemas.microsoft.com/office/powerpoint/2010/main" val="425734899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85000" lnSpcReduction="10000"/>
          </a:bodyPr>
          <a:lstStyle/>
          <a:p>
            <a:r>
              <a:rPr lang="en-US" dirty="0"/>
              <a:t>Implicitly declared and defined copy constructor</a:t>
            </a:r>
            <a:endParaRPr lang="ru-RU" dirty="0"/>
          </a:p>
        </p:txBody>
      </p:sp>
      <p:sp>
        <p:nvSpPr>
          <p:cNvPr id="3" name="TextBox 2">
            <a:extLst>
              <a:ext uri="{FF2B5EF4-FFF2-40B4-BE49-F238E27FC236}">
                <a16:creationId xmlns:a16="http://schemas.microsoft.com/office/drawing/2014/main" id="{3EAEB24D-E428-CF4A-9FB0-0B5A4ED16A9C}"/>
              </a:ext>
            </a:extLst>
          </p:cNvPr>
          <p:cNvSpPr txBox="1"/>
          <p:nvPr/>
        </p:nvSpPr>
        <p:spPr>
          <a:xfrm>
            <a:off x="1120775" y="1346885"/>
            <a:ext cx="10577384"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b="1" dirty="0">
                <a:latin typeface="Helvetica" pitchFamily="2" charset="0"/>
              </a:rPr>
              <a:t>Implicitly </a:t>
            </a:r>
            <a:r>
              <a:rPr lang="en-US" b="1" dirty="0">
                <a:solidFill>
                  <a:srgbClr val="0169B3"/>
                </a:solidFill>
                <a:latin typeface="Helvetica" pitchFamily="2" charset="0"/>
              </a:rPr>
              <a:t>declared</a:t>
            </a:r>
            <a:r>
              <a:rPr lang="en-US" b="1" dirty="0">
                <a:latin typeface="Helvetica" pitchFamily="2" charset="0"/>
              </a:rPr>
              <a:t> copy constructor</a:t>
            </a:r>
            <a:r>
              <a:rPr lang="en-US" dirty="0">
                <a:latin typeface="Helvetica" pitchFamily="2" charset="0"/>
              </a:rPr>
              <a:t>:</a:t>
            </a:r>
            <a:endParaRPr lang="ru-RU" dirty="0">
              <a:latin typeface="Helvetica" pitchFamily="2" charset="0"/>
            </a:endParaRPr>
          </a:p>
          <a:p>
            <a:pPr hangingPunct="0"/>
            <a:r>
              <a:rPr lang="en-GB" dirty="0">
                <a:latin typeface="Helvetica" pitchFamily="2" charset="0"/>
              </a:rPr>
              <a:t>If no user-defined copy constructors are provided for a class type (struct, class, or union), the compiler will always declare a copy constructor as a non-explicit public member of its class.</a:t>
            </a:r>
          </a:p>
          <a:p>
            <a:pPr hangingPunct="0"/>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US" b="1" dirty="0">
                <a:latin typeface="Helvetica" pitchFamily="2" charset="0"/>
              </a:rPr>
              <a:t>Deleted implicitly </a:t>
            </a:r>
            <a:r>
              <a:rPr lang="en-US" b="1" dirty="0">
                <a:solidFill>
                  <a:srgbClr val="0169B3"/>
                </a:solidFill>
                <a:latin typeface="Helvetica" pitchFamily="2" charset="0"/>
              </a:rPr>
              <a:t>declared</a:t>
            </a:r>
            <a:r>
              <a:rPr lang="en-US" b="1" dirty="0">
                <a:latin typeface="Helvetica" pitchFamily="2" charset="0"/>
              </a:rPr>
              <a:t> default constructor</a:t>
            </a:r>
            <a:r>
              <a:rPr lang="en-US" dirty="0">
                <a:latin typeface="Helvetica" pitchFamily="2" charset="0"/>
              </a:rPr>
              <a:t>:</a:t>
            </a:r>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dirty="0">
                <a:latin typeface="Helvetica" pitchFamily="2" charset="0"/>
              </a:rPr>
              <a:t>The implicitly-declared or defaulted copy constructor for class T is defined as </a:t>
            </a:r>
            <a:r>
              <a:rPr lang="en-GB" i="1" dirty="0">
                <a:latin typeface="Helvetica" pitchFamily="2" charset="0"/>
              </a:rPr>
              <a:t>deleted</a:t>
            </a:r>
            <a:r>
              <a:rPr lang="en-GB" dirty="0">
                <a:latin typeface="Helvetica" pitchFamily="2" charset="0"/>
              </a:rPr>
              <a:t> if any of the following conditions are true: </a:t>
            </a:r>
            <a:endParaRPr lang="en-GB" b="1" dirty="0">
              <a:latin typeface="Helvetica" pitchFamily="2" charset="0"/>
            </a:endParaRPr>
          </a:p>
          <a:p>
            <a:pPr marL="285750" indent="-285750">
              <a:buFont typeface="Arial" panose="020B0604020202020204" pitchFamily="34" charset="0"/>
              <a:buChar char="•"/>
            </a:pPr>
            <a:r>
              <a:rPr lang="en-GB" b="1" dirty="0">
                <a:latin typeface="Helvetica" pitchFamily="2" charset="0"/>
              </a:rPr>
              <a:t>T</a:t>
            </a:r>
            <a:r>
              <a:rPr lang="en-GB" dirty="0">
                <a:latin typeface="Helvetica" pitchFamily="2" charset="0"/>
              </a:rPr>
              <a:t> has non-static data members that cannot be copied (have deleted, inaccessible, or ambiguous copy constructors);</a:t>
            </a:r>
          </a:p>
          <a:p>
            <a:pPr marL="285750" indent="-285750">
              <a:buFont typeface="Arial" panose="020B0604020202020204" pitchFamily="34" charset="0"/>
              <a:buChar char="•"/>
            </a:pPr>
            <a:endParaRPr lang="en-GB" dirty="0">
              <a:latin typeface="Helvetica" pitchFamily="2" charset="0"/>
            </a:endParaRPr>
          </a:p>
          <a:p>
            <a:r>
              <a:rPr lang="en-GB" b="1" dirty="0"/>
              <a:t>Implicitly </a:t>
            </a:r>
            <a:r>
              <a:rPr lang="en-US" b="1" dirty="0">
                <a:solidFill>
                  <a:srgbClr val="0169B3"/>
                </a:solidFill>
                <a:latin typeface="Helvetica" pitchFamily="2" charset="0"/>
              </a:rPr>
              <a:t>defined</a:t>
            </a:r>
            <a:r>
              <a:rPr lang="en-GB" b="1" dirty="0"/>
              <a:t> copy constructor</a:t>
            </a:r>
          </a:p>
          <a:p>
            <a:r>
              <a:rPr lang="en-GB" dirty="0"/>
              <a:t>If the implicitly-declared copy constructor is not deleted, it is defined (that is, a function body is generated and compiled) by the compiler. The constructor performs full member-wise copy of non-static members, in their initialization order.</a:t>
            </a:r>
            <a:endParaRPr lang="en-GB" dirty="0">
              <a:latin typeface="Helvetica" pitchFamily="2" charset="0"/>
            </a:endParaRPr>
          </a:p>
        </p:txBody>
      </p:sp>
      <p:pic>
        <p:nvPicPr>
          <p:cNvPr id="16" name="Picture 15">
            <a:extLst>
              <a:ext uri="{FF2B5EF4-FFF2-40B4-BE49-F238E27FC236}">
                <a16:creationId xmlns:a16="http://schemas.microsoft.com/office/drawing/2014/main" id="{F5275327-51D0-2745-BD0B-37C0420F2C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678" y="5329458"/>
            <a:ext cx="3941376" cy="1408287"/>
          </a:xfrm>
          <a:prstGeom prst="rect">
            <a:avLst/>
          </a:prstGeom>
        </p:spPr>
      </p:pic>
    </p:spTree>
    <p:extLst>
      <p:ext uri="{BB962C8B-B14F-4D97-AF65-F5344CB8AC3E}">
        <p14:creationId xmlns:p14="http://schemas.microsoft.com/office/powerpoint/2010/main" val="319884549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Rule of three</a:t>
            </a:r>
            <a:endParaRPr lang="ru-RU" dirty="0"/>
          </a:p>
        </p:txBody>
      </p:sp>
      <p:sp>
        <p:nvSpPr>
          <p:cNvPr id="3" name="TextBox 2">
            <a:extLst>
              <a:ext uri="{FF2B5EF4-FFF2-40B4-BE49-F238E27FC236}">
                <a16:creationId xmlns:a16="http://schemas.microsoft.com/office/drawing/2014/main" id="{3EAEB24D-E428-CF4A-9FB0-0B5A4ED16A9C}"/>
              </a:ext>
            </a:extLst>
          </p:cNvPr>
          <p:cNvSpPr txBox="1"/>
          <p:nvPr/>
        </p:nvSpPr>
        <p:spPr>
          <a:xfrm>
            <a:off x="1120775" y="1566456"/>
            <a:ext cx="1057738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As you can see, there are a lot of rules for implicit generation of default constructor, copy constructor and destructor (and I didn't even show you half of that!). Therefore, I propose to remember the following rule, following which you will never make the mistake when thinking about whether to define a certain constructor or destructor for you or not.</a:t>
            </a:r>
          </a:p>
        </p:txBody>
      </p:sp>
      <p:sp>
        <p:nvSpPr>
          <p:cNvPr id="5" name="TextBox 4">
            <a:extLst>
              <a:ext uri="{FF2B5EF4-FFF2-40B4-BE49-F238E27FC236}">
                <a16:creationId xmlns:a16="http://schemas.microsoft.com/office/drawing/2014/main" id="{38B41AD1-FCA7-2B4E-8250-B71776FADE57}"/>
              </a:ext>
            </a:extLst>
          </p:cNvPr>
          <p:cNvSpPr txBox="1"/>
          <p:nvPr/>
        </p:nvSpPr>
        <p:spPr>
          <a:xfrm>
            <a:off x="2931803" y="3428999"/>
            <a:ext cx="610423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GB" b="1" dirty="0">
                <a:solidFill>
                  <a:schemeClr val="accent4"/>
                </a:solidFill>
                <a:latin typeface="Helvetica" pitchFamily="2" charset="0"/>
              </a:rPr>
              <a:t>Rule of 3</a:t>
            </a:r>
            <a:r>
              <a:rPr lang="en-GB" dirty="0">
                <a:solidFill>
                  <a:schemeClr val="accent4"/>
                </a:solidFill>
                <a:latin typeface="Helvetica" pitchFamily="2" charset="0"/>
              </a:rPr>
              <a:t>: If a class requires a user-defined </a:t>
            </a:r>
            <a:r>
              <a:rPr lang="en-GB" b="1" dirty="0">
                <a:solidFill>
                  <a:schemeClr val="accent4"/>
                </a:solidFill>
                <a:latin typeface="Helvetica" pitchFamily="2" charset="0"/>
              </a:rPr>
              <a:t>destructor</a:t>
            </a:r>
            <a:r>
              <a:rPr lang="en-GB" dirty="0">
                <a:solidFill>
                  <a:schemeClr val="accent4"/>
                </a:solidFill>
                <a:latin typeface="Helvetica" pitchFamily="2" charset="0"/>
              </a:rPr>
              <a:t>, a user-defined </a:t>
            </a:r>
            <a:r>
              <a:rPr lang="en-GB" b="1" dirty="0">
                <a:solidFill>
                  <a:schemeClr val="accent4"/>
                </a:solidFill>
                <a:latin typeface="Helvetica" pitchFamily="2" charset="0"/>
              </a:rPr>
              <a:t>copy constructor</a:t>
            </a:r>
            <a:r>
              <a:rPr lang="en-GB" dirty="0">
                <a:solidFill>
                  <a:schemeClr val="accent4"/>
                </a:solidFill>
                <a:latin typeface="Helvetica" pitchFamily="2" charset="0"/>
              </a:rPr>
              <a:t>, or a user-defined </a:t>
            </a:r>
            <a:r>
              <a:rPr lang="en-GB" b="1" dirty="0">
                <a:solidFill>
                  <a:schemeClr val="accent4"/>
                </a:solidFill>
                <a:latin typeface="Helvetica" pitchFamily="2" charset="0"/>
              </a:rPr>
              <a:t>copy assignment operator</a:t>
            </a:r>
            <a:r>
              <a:rPr lang="en-GB" dirty="0">
                <a:solidFill>
                  <a:schemeClr val="accent4"/>
                </a:solidFill>
                <a:latin typeface="Helvetica" pitchFamily="2" charset="0"/>
              </a:rPr>
              <a:t>, it almost certainly requires all three.</a:t>
            </a:r>
            <a:endParaRPr lang="en-RU" dirty="0">
              <a:solidFill>
                <a:schemeClr val="accent4"/>
              </a:solidFill>
              <a:latin typeface="Helvetica" pitchFamily="2" charset="0"/>
              <a:sym typeface="Calibri"/>
            </a:endParaRPr>
          </a:p>
        </p:txBody>
      </p:sp>
      <p:sp>
        <p:nvSpPr>
          <p:cNvPr id="6" name="TextBox 5">
            <a:extLst>
              <a:ext uri="{FF2B5EF4-FFF2-40B4-BE49-F238E27FC236}">
                <a16:creationId xmlns:a16="http://schemas.microsoft.com/office/drawing/2014/main" id="{C10F6F68-6C83-7244-9125-E8DEFD090E10}"/>
              </a:ext>
            </a:extLst>
          </p:cNvPr>
          <p:cNvSpPr txBox="1"/>
          <p:nvPr/>
        </p:nvSpPr>
        <p:spPr>
          <a:xfrm>
            <a:off x="1120775" y="5291544"/>
            <a:ext cx="1057738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We haven't discussed the copy assignment operator yet, </a:t>
            </a:r>
            <a:r>
              <a:rPr lang="en-US" dirty="0"/>
              <a:t>but </a:t>
            </a:r>
            <a:r>
              <a:rPr lang="en-GB" dirty="0"/>
              <a:t>don't worry, we will discuss it in the next lecture, in which we will talk about redefining operators in classes.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341771160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Instance VS Definition</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4" y="1543091"/>
            <a:ext cx="6367421"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To create a variable of our own specified type </a:t>
            </a:r>
            <a:r>
              <a:rPr lang="en-GB" b="1" dirty="0"/>
              <a:t>coordinates</a:t>
            </a:r>
            <a:r>
              <a:rPr lang="en-GB" dirty="0"/>
              <a:t>, we need to write the following code (see int main). Now, variable </a:t>
            </a:r>
            <a:r>
              <a:rPr lang="en-GB" b="1" dirty="0"/>
              <a:t>c</a:t>
            </a:r>
            <a:r>
              <a:rPr lang="en-GB" dirty="0"/>
              <a:t> is called instance of structure coordinates.</a:t>
            </a:r>
          </a:p>
          <a:p>
            <a:pPr hangingPunct="0"/>
            <a:endParaRPr lang="en-GB" dirty="0"/>
          </a:p>
          <a:p>
            <a:pPr hangingPunct="0"/>
            <a:r>
              <a:rPr lang="en-GB" dirty="0"/>
              <a:t>The number of instances of the coordinates structure is not limited. You can imagine a struct is a blueprint and its instances are products made from this blueprint.</a:t>
            </a:r>
          </a:p>
          <a:p>
            <a:pPr hangingPunct="0"/>
            <a:endParaRPr lang="en-GB" dirty="0"/>
          </a:p>
          <a:p>
            <a:pPr hangingPunct="0"/>
            <a:r>
              <a:rPr lang="en-GB" dirty="0"/>
              <a:t>The variables </a:t>
            </a:r>
            <a:r>
              <a:rPr lang="en-GB" b="1" dirty="0"/>
              <a:t>x</a:t>
            </a:r>
            <a:r>
              <a:rPr lang="en-GB" dirty="0"/>
              <a:t> and </a:t>
            </a:r>
            <a:r>
              <a:rPr lang="en-GB" b="1" dirty="0"/>
              <a:t>y</a:t>
            </a:r>
            <a:r>
              <a:rPr lang="en-GB" dirty="0"/>
              <a:t> are contained within the coordinates type. To access them (both read and write), you need to use a special </a:t>
            </a:r>
            <a:r>
              <a:rPr lang="en-GB" b="1" dirty="0"/>
              <a:t>operator .</a:t>
            </a:r>
            <a:r>
              <a:rPr lang="en-GB" dirty="0"/>
              <a:t> (will be discussed in the future).</a:t>
            </a:r>
          </a:p>
          <a:p>
            <a:pPr hangingPunct="0"/>
            <a:endParaRPr lang="en-GB" dirty="0">
              <a:latin typeface="Helvetica" pitchFamily="2" charset="0"/>
              <a:ea typeface="+mj-ea"/>
              <a:cs typeface="+mj-cs"/>
              <a:sym typeface="Calibri"/>
            </a:endParaRPr>
          </a:p>
          <a:p>
            <a:pPr hangingPunct="0"/>
            <a:r>
              <a:rPr lang="en-GB" dirty="0"/>
              <a:t>Their lifetime is limited by the lifetime of an instance of structure coordinates: when it is destroyed, so are the variables it contains.</a:t>
            </a:r>
            <a:endParaRPr lang="en-US" dirty="0">
              <a:latin typeface="Helvetica" pitchFamily="2" charset="0"/>
              <a:ea typeface="+mj-ea"/>
              <a:cs typeface="+mj-cs"/>
              <a:sym typeface="Calibri"/>
            </a:endParaRPr>
          </a:p>
        </p:txBody>
      </p:sp>
      <p:pic>
        <p:nvPicPr>
          <p:cNvPr id="8" name="Picture 7">
            <a:extLst>
              <a:ext uri="{FF2B5EF4-FFF2-40B4-BE49-F238E27FC236}">
                <a16:creationId xmlns:a16="http://schemas.microsoft.com/office/drawing/2014/main" id="{056BDBD2-D1B1-734B-8F67-AC7DBB6A60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5777" y="1543091"/>
            <a:ext cx="2965449" cy="4309396"/>
          </a:xfrm>
          <a:prstGeom prst="rect">
            <a:avLst/>
          </a:prstGeom>
        </p:spPr>
      </p:pic>
    </p:spTree>
    <p:extLst>
      <p:ext uri="{BB962C8B-B14F-4D97-AF65-F5344CB8AC3E}">
        <p14:creationId xmlns:p14="http://schemas.microsoft.com/office/powerpoint/2010/main" val="1351333601"/>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RAII</a:t>
            </a:r>
            <a:endParaRPr lang="ru-RU" dirty="0"/>
          </a:p>
        </p:txBody>
      </p:sp>
      <p:sp>
        <p:nvSpPr>
          <p:cNvPr id="6" name="TextBox 5">
            <a:extLst>
              <a:ext uri="{FF2B5EF4-FFF2-40B4-BE49-F238E27FC236}">
                <a16:creationId xmlns:a16="http://schemas.microsoft.com/office/drawing/2014/main" id="{C10F6F68-6C83-7244-9125-E8DEFD090E10}"/>
              </a:ext>
            </a:extLst>
          </p:cNvPr>
          <p:cNvSpPr txBox="1"/>
          <p:nvPr/>
        </p:nvSpPr>
        <p:spPr>
          <a:xfrm>
            <a:off x="1120775" y="1263241"/>
            <a:ext cx="10577384"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GB" b="1" dirty="0"/>
              <a:t>Resource acquisition is initialization</a:t>
            </a:r>
            <a:r>
              <a:rPr lang="en-GB" dirty="0"/>
              <a:t> (</a:t>
            </a:r>
            <a:r>
              <a:rPr lang="en-GB" b="1" dirty="0"/>
              <a:t>RAII</a:t>
            </a:r>
            <a:r>
              <a:rPr lang="en-GB" dirty="0"/>
              <a:t>) is a programming idiom used in several object-oriented, statically-typed programming languages to describe a particular language behaviour. In RAII, holding a resource is a class invariant, and is tied to object lifetime: resource allocation (or acquisition) is done during object creation (specifically initialization), by the constructor, while resource deallocation (release) is done during object destruction (specifically finalization), by the destructor. In other words, resource acquisition must succeed for initialization to succeed. Thus the resource is guaranteed to be held between when initialization finishes and finalization starts (holding the resources is a class invariant), and to be held only when the object is alive. Thus if there are no object leaks, there are no resource leaks.</a:t>
            </a:r>
          </a:p>
          <a:p>
            <a:pPr algn="just"/>
            <a:endParaRPr lang="en-GB" dirty="0"/>
          </a:p>
          <a:p>
            <a:r>
              <a:rPr lang="en-GB" dirty="0"/>
              <a:t>RAII is associated most prominently with C++ where it originated, but also D, Ada, </a:t>
            </a:r>
            <a:r>
              <a:rPr lang="en-GB" dirty="0" err="1"/>
              <a:t>Vala</a:t>
            </a:r>
            <a:r>
              <a:rPr lang="en-GB" dirty="0"/>
              <a:t>, and Rust.</a:t>
            </a:r>
            <a:r>
              <a:rPr lang="en-GB" baseline="30000" dirty="0"/>
              <a:t> </a:t>
            </a:r>
            <a:r>
              <a:rPr lang="en-GB" dirty="0"/>
              <a:t>Other names for this idiom include </a:t>
            </a:r>
            <a:r>
              <a:rPr lang="en-GB" i="1" dirty="0"/>
              <a:t>Constructor Acquires, Destructor Releases</a:t>
            </a:r>
            <a:r>
              <a:rPr lang="en-GB" dirty="0"/>
              <a:t> (</a:t>
            </a:r>
            <a:r>
              <a:rPr lang="en-GB" dirty="0" err="1"/>
              <a:t>CADRe</a:t>
            </a:r>
            <a:r>
              <a:rPr lang="en-GB" dirty="0"/>
              <a:t>). RAII ties resources to object </a:t>
            </a:r>
            <a:r>
              <a:rPr lang="en-GB" i="1" dirty="0"/>
              <a:t>lifetime,</a:t>
            </a:r>
            <a:r>
              <a:rPr lang="en-GB" dirty="0"/>
              <a:t> which may not coincide with entry and exit of a scope.</a:t>
            </a:r>
          </a:p>
        </p:txBody>
      </p:sp>
    </p:spTree>
    <p:extLst>
      <p:ext uri="{BB962C8B-B14F-4D97-AF65-F5344CB8AC3E}">
        <p14:creationId xmlns:p14="http://schemas.microsoft.com/office/powerpoint/2010/main" val="14726135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RAII, example</a:t>
            </a:r>
            <a:endParaRPr lang="ru-RU" dirty="0"/>
          </a:p>
        </p:txBody>
      </p:sp>
      <p:sp>
        <p:nvSpPr>
          <p:cNvPr id="3" name="TextBox 2">
            <a:extLst>
              <a:ext uri="{FF2B5EF4-FFF2-40B4-BE49-F238E27FC236}">
                <a16:creationId xmlns:a16="http://schemas.microsoft.com/office/drawing/2014/main" id="{0D6C461A-A948-2244-A2AF-5CBF1BF92775}"/>
              </a:ext>
            </a:extLst>
          </p:cNvPr>
          <p:cNvSpPr txBox="1"/>
          <p:nvPr/>
        </p:nvSpPr>
        <p:spPr>
          <a:xfrm>
            <a:off x="1120776" y="1346886"/>
            <a:ext cx="376271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Let's create a polygon class that will take coordinates in the form of two arrays x and y, and store them inside itself</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1BC9B62B-5189-CF46-A0FC-BC429585D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5762" y="1095378"/>
            <a:ext cx="6542388" cy="5541367"/>
          </a:xfrm>
          <a:prstGeom prst="rect">
            <a:avLst/>
          </a:prstGeom>
        </p:spPr>
      </p:pic>
    </p:spTree>
    <p:extLst>
      <p:ext uri="{BB962C8B-B14F-4D97-AF65-F5344CB8AC3E}">
        <p14:creationId xmlns:p14="http://schemas.microsoft.com/office/powerpoint/2010/main" val="350133622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RAII, example</a:t>
            </a:r>
            <a:endParaRPr lang="ru-RU" dirty="0"/>
          </a:p>
        </p:txBody>
      </p:sp>
      <p:sp>
        <p:nvSpPr>
          <p:cNvPr id="3" name="TextBox 2">
            <a:extLst>
              <a:ext uri="{FF2B5EF4-FFF2-40B4-BE49-F238E27FC236}">
                <a16:creationId xmlns:a16="http://schemas.microsoft.com/office/drawing/2014/main" id="{0D6C461A-A948-2244-A2AF-5CBF1BF92775}"/>
              </a:ext>
            </a:extLst>
          </p:cNvPr>
          <p:cNvSpPr txBox="1"/>
          <p:nvPr/>
        </p:nvSpPr>
        <p:spPr>
          <a:xfrm>
            <a:off x="1120776" y="1346886"/>
            <a:ext cx="376271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Let's add a couple of useful methods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AC2D079D-5263-CF41-95F4-12821FD52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870" y="2435861"/>
            <a:ext cx="8585200" cy="3479800"/>
          </a:xfrm>
          <a:prstGeom prst="rect">
            <a:avLst/>
          </a:prstGeom>
        </p:spPr>
      </p:pic>
    </p:spTree>
    <p:extLst>
      <p:ext uri="{BB962C8B-B14F-4D97-AF65-F5344CB8AC3E}">
        <p14:creationId xmlns:p14="http://schemas.microsoft.com/office/powerpoint/2010/main" val="96861036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RAII, example</a:t>
            </a:r>
            <a:endParaRPr lang="ru-RU" dirty="0"/>
          </a:p>
        </p:txBody>
      </p:sp>
      <p:sp>
        <p:nvSpPr>
          <p:cNvPr id="3" name="TextBox 2">
            <a:extLst>
              <a:ext uri="{FF2B5EF4-FFF2-40B4-BE49-F238E27FC236}">
                <a16:creationId xmlns:a16="http://schemas.microsoft.com/office/drawing/2014/main" id="{0D6C461A-A948-2244-A2AF-5CBF1BF92775}"/>
              </a:ext>
            </a:extLst>
          </p:cNvPr>
          <p:cNvSpPr txBox="1"/>
          <p:nvPr/>
        </p:nvSpPr>
        <p:spPr>
          <a:xfrm>
            <a:off x="1120776" y="1346886"/>
            <a:ext cx="5576586"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Using defaulted copy constructor will not work in this case, because we need a "deep copy" of the object (instance).</a:t>
            </a:r>
            <a:endParaRPr lang="ru-RU" dirty="0"/>
          </a:p>
          <a:p>
            <a:pPr hangingPunct="0"/>
            <a:endParaRPr kumimoji="0" lang="ru-RU" sz="1800" b="0" i="0" u="none" strike="noStrike" cap="none" spc="0" normalizeH="0" baseline="0" dirty="0">
              <a:ln>
                <a:noFill/>
              </a:ln>
              <a:solidFill>
                <a:srgbClr val="323332"/>
              </a:solidFill>
              <a:effectLst/>
              <a:uFillTx/>
              <a:latin typeface="+mj-lt"/>
              <a:ea typeface="+mj-ea"/>
              <a:cs typeface="+mj-cs"/>
              <a:sym typeface="Calibri"/>
            </a:endParaRPr>
          </a:p>
          <a:p>
            <a:pPr hangingPunct="0"/>
            <a:r>
              <a:rPr lang="en-GB" dirty="0"/>
              <a:t>But anyway, in order not to rewrite the </a:t>
            </a:r>
            <a:r>
              <a:rPr lang="en-US" dirty="0"/>
              <a:t>main constructor </a:t>
            </a:r>
            <a:r>
              <a:rPr lang="en-GB" dirty="0"/>
              <a:t>code, let's use the delegate-constructor</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CD79AE6B-EEB7-B943-8E7C-09E47A2F9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315256"/>
            <a:ext cx="7518400" cy="457200"/>
          </a:xfrm>
          <a:prstGeom prst="rect">
            <a:avLst/>
          </a:prstGeom>
        </p:spPr>
      </p:pic>
    </p:spTree>
    <p:extLst>
      <p:ext uri="{BB962C8B-B14F-4D97-AF65-F5344CB8AC3E}">
        <p14:creationId xmlns:p14="http://schemas.microsoft.com/office/powerpoint/2010/main" val="4248739406"/>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Allocating class instances on heap</a:t>
            </a:r>
            <a:endParaRPr lang="ru-RU" dirty="0"/>
          </a:p>
        </p:txBody>
      </p:sp>
      <p:sp>
        <p:nvSpPr>
          <p:cNvPr id="3" name="TextBox 2">
            <a:extLst>
              <a:ext uri="{FF2B5EF4-FFF2-40B4-BE49-F238E27FC236}">
                <a16:creationId xmlns:a16="http://schemas.microsoft.com/office/drawing/2014/main" id="{0D6C461A-A948-2244-A2AF-5CBF1BF92775}"/>
              </a:ext>
            </a:extLst>
          </p:cNvPr>
          <p:cNvSpPr txBox="1"/>
          <p:nvPr/>
        </p:nvSpPr>
        <p:spPr>
          <a:xfrm>
            <a:off x="1120775" y="1520290"/>
            <a:ext cx="557658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Class instances can be allocated to the heap, as is the case with primitive types such as int: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54121775-8A13-6747-8E58-319B946D4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418082"/>
            <a:ext cx="4902200" cy="2273300"/>
          </a:xfrm>
          <a:prstGeom prst="rect">
            <a:avLst/>
          </a:prstGeom>
        </p:spPr>
      </p:pic>
      <p:sp>
        <p:nvSpPr>
          <p:cNvPr id="7" name="TextBox 6">
            <a:extLst>
              <a:ext uri="{FF2B5EF4-FFF2-40B4-BE49-F238E27FC236}">
                <a16:creationId xmlns:a16="http://schemas.microsoft.com/office/drawing/2014/main" id="{D8313759-C222-6C4F-8766-0BD3343EB370}"/>
              </a:ext>
            </a:extLst>
          </p:cNvPr>
          <p:cNvSpPr txBox="1"/>
          <p:nvPr/>
        </p:nvSpPr>
        <p:spPr>
          <a:xfrm>
            <a:off x="6425514" y="4228004"/>
            <a:ext cx="5152767" cy="92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But in this case, if we refer to a pointer on an instance, we have to use the </a:t>
            </a:r>
            <a:r>
              <a:rPr lang="en-GB" b="1" dirty="0">
                <a:solidFill>
                  <a:srgbClr val="0070C0"/>
                </a:solidFill>
              </a:rPr>
              <a:t>operator -&gt;</a:t>
            </a:r>
            <a:r>
              <a:rPr lang="en-GB" dirty="0"/>
              <a:t> instead of the </a:t>
            </a:r>
            <a:r>
              <a:rPr lang="en-GB" dirty="0">
                <a:solidFill>
                  <a:srgbClr val="0070C0"/>
                </a:solidFill>
              </a:rPr>
              <a:t>operator .</a:t>
            </a:r>
            <a:endParaRPr kumimoji="0" lang="en-RU" sz="1800" b="0" i="0" u="none" strike="noStrike" cap="none" spc="0" normalizeH="0" baseline="0" dirty="0">
              <a:ln>
                <a:noFill/>
              </a:ln>
              <a:solidFill>
                <a:srgbClr val="0070C0"/>
              </a:solidFill>
              <a:effectLst/>
              <a:uFillTx/>
              <a:latin typeface="+mj-lt"/>
              <a:ea typeface="+mj-ea"/>
              <a:cs typeface="+mj-cs"/>
              <a:sym typeface="Calibri"/>
            </a:endParaRPr>
          </a:p>
        </p:txBody>
      </p:sp>
      <p:pic>
        <p:nvPicPr>
          <p:cNvPr id="9" name="Picture 8">
            <a:extLst>
              <a:ext uri="{FF2B5EF4-FFF2-40B4-BE49-F238E27FC236}">
                <a16:creationId xmlns:a16="http://schemas.microsoft.com/office/drawing/2014/main" id="{663B1A41-B2FE-2346-9B41-506D4F573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5377" y="5337709"/>
            <a:ext cx="7605931" cy="1415057"/>
          </a:xfrm>
          <a:prstGeom prst="rect">
            <a:avLst/>
          </a:prstGeom>
        </p:spPr>
      </p:pic>
    </p:spTree>
    <p:extLst>
      <p:ext uri="{BB962C8B-B14F-4D97-AF65-F5344CB8AC3E}">
        <p14:creationId xmlns:p14="http://schemas.microsoft.com/office/powerpoint/2010/main" val="2155098890"/>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Allocating class instances on heap</a:t>
            </a:r>
            <a:endParaRPr lang="ru-RU" dirty="0"/>
          </a:p>
        </p:txBody>
      </p:sp>
      <p:sp>
        <p:nvSpPr>
          <p:cNvPr id="3" name="TextBox 2">
            <a:extLst>
              <a:ext uri="{FF2B5EF4-FFF2-40B4-BE49-F238E27FC236}">
                <a16:creationId xmlns:a16="http://schemas.microsoft.com/office/drawing/2014/main" id="{0D6C461A-A948-2244-A2AF-5CBF1BF92775}"/>
              </a:ext>
            </a:extLst>
          </p:cNvPr>
          <p:cNvSpPr txBox="1"/>
          <p:nvPr/>
        </p:nvSpPr>
        <p:spPr>
          <a:xfrm>
            <a:off x="1120775" y="1520290"/>
            <a:ext cx="972629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Let’s rewrite our entire polygon class so that it works with the coordinates class.</a:t>
            </a:r>
          </a:p>
          <a:p>
            <a:pPr hangingPunct="0"/>
            <a:endParaRPr kumimoji="0" lang="en-GB" sz="1800" b="0" i="0" u="none" strike="noStrike" cap="none" spc="0" normalizeH="0" baseline="0" dirty="0">
              <a:ln>
                <a:noFill/>
              </a:ln>
              <a:solidFill>
                <a:srgbClr val="323332"/>
              </a:solidFill>
              <a:effectLst/>
              <a:uFillTx/>
              <a:latin typeface="+mj-lt"/>
              <a:ea typeface="+mj-ea"/>
              <a:cs typeface="+mj-cs"/>
              <a:sym typeface="Calibri"/>
            </a:endParaRPr>
          </a:p>
          <a:p>
            <a:pPr hangingPunct="0"/>
            <a:r>
              <a:rPr lang="en-GB" i="1" dirty="0">
                <a:solidFill>
                  <a:srgbClr val="323332"/>
                </a:solidFill>
                <a:latin typeface="+mj-lt"/>
                <a:ea typeface="+mj-ea"/>
                <a:cs typeface="+mj-cs"/>
                <a:sym typeface="Calibri"/>
              </a:rPr>
              <a:t>Full code can be found </a:t>
            </a:r>
            <a:r>
              <a:rPr lang="en-GB" i="1" dirty="0">
                <a:solidFill>
                  <a:srgbClr val="323332"/>
                </a:solidFill>
                <a:latin typeface="+mj-lt"/>
                <a:ea typeface="+mj-ea"/>
                <a:cs typeface="+mj-cs"/>
                <a:sym typeface="Calibri"/>
                <a:hlinkClick r:id="rId3"/>
              </a:rPr>
              <a:t>here</a:t>
            </a:r>
            <a:r>
              <a:rPr lang="en-GB" i="1" dirty="0">
                <a:solidFill>
                  <a:srgbClr val="323332"/>
                </a:solidFill>
                <a:latin typeface="+mj-lt"/>
                <a:ea typeface="+mj-ea"/>
                <a:cs typeface="+mj-cs"/>
                <a:sym typeface="Calibri"/>
              </a:rPr>
              <a:t>.</a:t>
            </a:r>
            <a:endParaRPr kumimoji="0" lang="en-RU" sz="1800" b="0" i="1"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365913628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Copy assignment operator</a:t>
            </a:r>
            <a:endParaRPr lang="ru-RU" dirty="0"/>
          </a:p>
        </p:txBody>
      </p:sp>
      <p:sp>
        <p:nvSpPr>
          <p:cNvPr id="4" name="TextBox 3">
            <a:extLst>
              <a:ext uri="{FF2B5EF4-FFF2-40B4-BE49-F238E27FC236}">
                <a16:creationId xmlns:a16="http://schemas.microsoft.com/office/drawing/2014/main" id="{51290ADC-D4FE-2C4D-A0B3-B3DCD934630B}"/>
              </a:ext>
            </a:extLst>
          </p:cNvPr>
          <p:cNvSpPr txBox="1"/>
          <p:nvPr/>
        </p:nvSpPr>
        <p:spPr>
          <a:xfrm>
            <a:off x="1120775" y="1578226"/>
            <a:ext cx="4852523"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The copy assignment operator allows you to change the content of an already created object by copying the state of another object into it. The difference between the copy assignment operator and the copy constructor is that the copy assignment operator does NOT create a new object, but operates with existing ones.</a:t>
            </a:r>
          </a:p>
        </p:txBody>
      </p:sp>
      <p:sp>
        <p:nvSpPr>
          <p:cNvPr id="5" name="TextBox 4">
            <a:extLst>
              <a:ext uri="{FF2B5EF4-FFF2-40B4-BE49-F238E27FC236}">
                <a16:creationId xmlns:a16="http://schemas.microsoft.com/office/drawing/2014/main" id="{5E4DEE90-0EA9-2A47-AE77-65A9FD84FFEE}"/>
              </a:ext>
            </a:extLst>
          </p:cNvPr>
          <p:cNvSpPr txBox="1"/>
          <p:nvPr/>
        </p:nvSpPr>
        <p:spPr>
          <a:xfrm>
            <a:off x="1120775" y="4323864"/>
            <a:ext cx="4852523" cy="17543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Defining custom copy assignment operator:</a:t>
            </a:r>
            <a:endParaRPr lang="ru-RU" b="1" dirty="0"/>
          </a:p>
          <a:p>
            <a:endParaRPr lang="ru-RU" dirty="0"/>
          </a:p>
          <a:p>
            <a:r>
              <a:rPr lang="en-US" dirty="0"/>
              <a:t>Defining</a:t>
            </a:r>
            <a:r>
              <a:rPr lang="en-GB" dirty="0"/>
              <a:t> your own copy assignment operator for a class is very similar to defining a method.</a:t>
            </a:r>
          </a:p>
        </p:txBody>
      </p:sp>
      <p:pic>
        <p:nvPicPr>
          <p:cNvPr id="7" name="Picture 6">
            <a:extLst>
              <a:ext uri="{FF2B5EF4-FFF2-40B4-BE49-F238E27FC236}">
                <a16:creationId xmlns:a16="http://schemas.microsoft.com/office/drawing/2014/main" id="{3861DCBD-2D81-424F-B5E1-C3183861A2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383" y="904240"/>
            <a:ext cx="5282100" cy="5814984"/>
          </a:xfrm>
          <a:prstGeom prst="rect">
            <a:avLst/>
          </a:prstGeom>
        </p:spPr>
      </p:pic>
    </p:spTree>
    <p:extLst>
      <p:ext uri="{BB962C8B-B14F-4D97-AF65-F5344CB8AC3E}">
        <p14:creationId xmlns:p14="http://schemas.microsoft.com/office/powerpoint/2010/main" val="293218563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Operator= return type</a:t>
            </a:r>
            <a:endParaRPr lang="ru-RU" dirty="0"/>
          </a:p>
        </p:txBody>
      </p:sp>
      <p:sp>
        <p:nvSpPr>
          <p:cNvPr id="4" name="TextBox 3">
            <a:extLst>
              <a:ext uri="{FF2B5EF4-FFF2-40B4-BE49-F238E27FC236}">
                <a16:creationId xmlns:a16="http://schemas.microsoft.com/office/drawing/2014/main" id="{51290ADC-D4FE-2C4D-A0B3-B3DCD934630B}"/>
              </a:ext>
            </a:extLst>
          </p:cNvPr>
          <p:cNvSpPr txBox="1"/>
          <p:nvPr/>
        </p:nvSpPr>
        <p:spPr>
          <a:xfrm>
            <a:off x="1120774" y="1269003"/>
            <a:ext cx="9394826"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b="1" dirty="0"/>
              <a:t>Why operator= does not return void</a:t>
            </a:r>
          </a:p>
          <a:p>
            <a:endParaRPr lang="en-GB" dirty="0"/>
          </a:p>
          <a:p>
            <a:r>
              <a:rPr lang="en-GB" dirty="0"/>
              <a:t>Let's remember the very first lectures, namely, the lecture about expressions. In it, I talked about expressions of this type:</a:t>
            </a:r>
          </a:p>
          <a:p>
            <a:r>
              <a:rPr lang="en-GB" dirty="0">
                <a:solidFill>
                  <a:srgbClr val="7030A0"/>
                </a:solidFill>
              </a:rPr>
              <a:t>x = y = z;</a:t>
            </a:r>
          </a:p>
          <a:p>
            <a:endParaRPr lang="en-GB" dirty="0">
              <a:solidFill>
                <a:srgbClr val="7030A0"/>
              </a:solidFill>
            </a:endParaRPr>
          </a:p>
          <a:p>
            <a:r>
              <a:rPr lang="en-GB" dirty="0"/>
              <a:t>For such expressions to work correctly, the result of the expression y = z (which is getting calculated first, of course) must be the value of the object obtained after the assignment.</a:t>
            </a:r>
          </a:p>
          <a:p>
            <a:endParaRPr lang="en-GB" dirty="0">
              <a:solidFill>
                <a:srgbClr val="7030A0"/>
              </a:solidFill>
            </a:endParaRPr>
          </a:p>
          <a:p>
            <a:r>
              <a:rPr lang="en-US" b="1" dirty="0"/>
              <a:t>Why operator= returns a reference</a:t>
            </a:r>
            <a:endParaRPr lang="en-GB" b="1" dirty="0"/>
          </a:p>
          <a:p>
            <a:endParaRPr lang="en-GB" dirty="0"/>
          </a:p>
          <a:p>
            <a:r>
              <a:rPr lang="en-GB" dirty="0"/>
              <a:t>Because in some cases, we need a reference to the object we just assigned to!</a:t>
            </a:r>
            <a:endParaRPr lang="ru-RU" dirty="0"/>
          </a:p>
          <a:p>
            <a:r>
              <a:rPr lang="en-GB" dirty="0">
                <a:solidFill>
                  <a:srgbClr val="7030A0"/>
                </a:solidFill>
              </a:rPr>
              <a:t>(x = y) = z;</a:t>
            </a:r>
          </a:p>
          <a:p>
            <a:endParaRPr lang="en-RU" dirty="0">
              <a:solidFill>
                <a:srgbClr val="7030A0"/>
              </a:solidFill>
            </a:endParaRPr>
          </a:p>
          <a:p>
            <a:r>
              <a:rPr lang="en-GB" dirty="0"/>
              <a:t>In this example, there will be two calls to the copy assignment operator:</a:t>
            </a:r>
          </a:p>
          <a:p>
            <a:r>
              <a:rPr lang="en-GB" dirty="0">
                <a:solidFill>
                  <a:srgbClr val="7030A0"/>
                </a:solidFill>
              </a:rPr>
              <a:t>x = y</a:t>
            </a:r>
            <a:r>
              <a:rPr lang="en-GB" dirty="0"/>
              <a:t>, and then </a:t>
            </a:r>
            <a:r>
              <a:rPr lang="en-GB" dirty="0">
                <a:solidFill>
                  <a:srgbClr val="7030A0"/>
                </a:solidFill>
              </a:rPr>
              <a:t>x = z</a:t>
            </a:r>
            <a:endParaRPr lang="en-RU" dirty="0">
              <a:solidFill>
                <a:srgbClr val="7030A0"/>
              </a:solidFill>
            </a:endParaRPr>
          </a:p>
        </p:txBody>
      </p:sp>
    </p:spTree>
    <p:extLst>
      <p:ext uri="{BB962C8B-B14F-4D97-AF65-F5344CB8AC3E}">
        <p14:creationId xmlns:p14="http://schemas.microsoft.com/office/powerpoint/2010/main" val="44100748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Rule of three, recap</a:t>
            </a:r>
            <a:endParaRPr lang="ru-RU" dirty="0"/>
          </a:p>
        </p:txBody>
      </p:sp>
      <p:sp>
        <p:nvSpPr>
          <p:cNvPr id="5" name="TextBox 4">
            <a:extLst>
              <a:ext uri="{FF2B5EF4-FFF2-40B4-BE49-F238E27FC236}">
                <a16:creationId xmlns:a16="http://schemas.microsoft.com/office/drawing/2014/main" id="{38B41AD1-FCA7-2B4E-8250-B71776FADE57}"/>
              </a:ext>
            </a:extLst>
          </p:cNvPr>
          <p:cNvSpPr txBox="1"/>
          <p:nvPr/>
        </p:nvSpPr>
        <p:spPr>
          <a:xfrm>
            <a:off x="2931803" y="2828835"/>
            <a:ext cx="6104238"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GB" b="1" dirty="0">
                <a:solidFill>
                  <a:schemeClr val="accent4"/>
                </a:solidFill>
                <a:latin typeface="Helvetica" pitchFamily="2" charset="0"/>
              </a:rPr>
              <a:t>Rule of 3</a:t>
            </a:r>
            <a:r>
              <a:rPr lang="en-GB" dirty="0">
                <a:solidFill>
                  <a:schemeClr val="accent4"/>
                </a:solidFill>
                <a:latin typeface="Helvetica" pitchFamily="2" charset="0"/>
              </a:rPr>
              <a:t>: If a class requires a user-defined </a:t>
            </a:r>
            <a:r>
              <a:rPr lang="en-GB" b="1" dirty="0">
                <a:solidFill>
                  <a:schemeClr val="accent4"/>
                </a:solidFill>
                <a:latin typeface="Helvetica" pitchFamily="2" charset="0"/>
              </a:rPr>
              <a:t>destructor</a:t>
            </a:r>
            <a:r>
              <a:rPr lang="en-GB" dirty="0">
                <a:solidFill>
                  <a:schemeClr val="accent4"/>
                </a:solidFill>
                <a:latin typeface="Helvetica" pitchFamily="2" charset="0"/>
              </a:rPr>
              <a:t>, a user-defined </a:t>
            </a:r>
            <a:r>
              <a:rPr lang="en-GB" b="1" dirty="0">
                <a:solidFill>
                  <a:schemeClr val="accent4"/>
                </a:solidFill>
                <a:latin typeface="Helvetica" pitchFamily="2" charset="0"/>
              </a:rPr>
              <a:t>copy constructor</a:t>
            </a:r>
            <a:r>
              <a:rPr lang="en-GB" dirty="0">
                <a:solidFill>
                  <a:schemeClr val="accent4"/>
                </a:solidFill>
                <a:latin typeface="Helvetica" pitchFamily="2" charset="0"/>
              </a:rPr>
              <a:t>, or a user-defined </a:t>
            </a:r>
            <a:r>
              <a:rPr lang="en-GB" b="1" dirty="0">
                <a:solidFill>
                  <a:schemeClr val="accent4"/>
                </a:solidFill>
                <a:latin typeface="Helvetica" pitchFamily="2" charset="0"/>
              </a:rPr>
              <a:t>copy assignment operator</a:t>
            </a:r>
            <a:r>
              <a:rPr lang="en-GB" dirty="0">
                <a:solidFill>
                  <a:schemeClr val="accent4"/>
                </a:solidFill>
                <a:latin typeface="Helvetica" pitchFamily="2" charset="0"/>
              </a:rPr>
              <a:t>, it almost certainly requires all three.</a:t>
            </a:r>
            <a:endParaRPr lang="en-RU" dirty="0">
              <a:solidFill>
                <a:schemeClr val="accent4"/>
              </a:solidFill>
              <a:latin typeface="Helvetica" pitchFamily="2" charset="0"/>
              <a:sym typeface="Calibri"/>
            </a:endParaRPr>
          </a:p>
        </p:txBody>
      </p:sp>
    </p:spTree>
    <p:extLst>
      <p:ext uri="{BB962C8B-B14F-4D97-AF65-F5344CB8AC3E}">
        <p14:creationId xmlns:p14="http://schemas.microsoft.com/office/powerpoint/2010/main" val="343408761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STL Containers, first cursory overview</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2274839"/>
            <a:ext cx="984833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Let's look at a few examples of classes built into the standard library that will be useful during homework and exam contest: </a:t>
            </a:r>
            <a:r>
              <a:rPr lang="en-GB" b="1" dirty="0">
                <a:latin typeface="Helvetica" pitchFamily="2" charset="0"/>
              </a:rPr>
              <a:t>std::vector</a:t>
            </a:r>
            <a:r>
              <a:rPr lang="en-GB" dirty="0">
                <a:latin typeface="Helvetica" pitchFamily="2" charset="0"/>
              </a:rPr>
              <a:t>, </a:t>
            </a:r>
            <a:r>
              <a:rPr lang="en-GB" b="1" dirty="0">
                <a:latin typeface="Helvetica" pitchFamily="2" charset="0"/>
              </a:rPr>
              <a:t>std::array</a:t>
            </a:r>
            <a:endPar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endPar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endParaRPr lang="en-US" dirty="0">
              <a:solidFill>
                <a:srgbClr val="323332"/>
              </a:solidFill>
              <a:latin typeface="Helvetica" pitchFamily="2" charset="0"/>
              <a:ea typeface="+mj-ea"/>
              <a:cs typeface="+mj-cs"/>
              <a:sym typeface="Calibri"/>
            </a:endParaRPr>
          </a:p>
          <a:p>
            <a:pPr hangingPunct="0"/>
            <a:endParaRPr kumimoji="0" lang="ru-RU"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b="1" dirty="0">
                <a:latin typeface="Helvetica" pitchFamily="2" charset="0"/>
              </a:rPr>
              <a:t>std::array</a:t>
            </a:r>
            <a:r>
              <a:rPr lang="en-GB" dirty="0">
                <a:latin typeface="Helvetica" pitchFamily="2" charset="0"/>
              </a:rPr>
              <a:t> and </a:t>
            </a:r>
            <a:r>
              <a:rPr lang="en-GB" b="1" dirty="0">
                <a:latin typeface="Helvetica" pitchFamily="2" charset="0"/>
              </a:rPr>
              <a:t>std::vector</a:t>
            </a:r>
            <a:r>
              <a:rPr lang="en-GB" dirty="0">
                <a:latin typeface="Helvetica" pitchFamily="2" charset="0"/>
              </a:rPr>
              <a:t> are called containers, they provide some storage for collection (sequence) of objects, or primitives. There are a lot of containers, we will all look at all of them in detail in the second semester.</a:t>
            </a:r>
          </a:p>
        </p:txBody>
      </p:sp>
    </p:spTree>
    <p:extLst>
      <p:ext uri="{BB962C8B-B14F-4D97-AF65-F5344CB8AC3E}">
        <p14:creationId xmlns:p14="http://schemas.microsoft.com/office/powerpoint/2010/main" val="46828091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Constructor</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11670" y="1850963"/>
            <a:ext cx="4390340"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Let's imagine that we have created a structure containing 10 internal types. Agree, writing 10 lines of code to initialize each variable inside is not the most pleasant job.</a:t>
            </a:r>
            <a:endParaRPr lang="ru-RU" dirty="0"/>
          </a:p>
          <a:p>
            <a:pPr hangingPunct="0"/>
            <a:endParaRPr lang="ru-RU" dirty="0"/>
          </a:p>
          <a:p>
            <a:pPr hangingPunct="0"/>
            <a:r>
              <a:rPr lang="en-GB" dirty="0"/>
              <a:t>There is such a thing as a constructor. The constructor allows you to initialize all variables inside the structure instance with values. On the right, I gave an example of the </a:t>
            </a:r>
            <a:r>
              <a:rPr lang="en-GB" b="1" dirty="0"/>
              <a:t>direct-list-initialization</a:t>
            </a:r>
            <a:r>
              <a:rPr lang="en-GB" dirty="0"/>
              <a:t> constructor.</a:t>
            </a:r>
            <a:endParaRPr lang="ru-RU" dirty="0"/>
          </a:p>
          <a:p>
            <a:pPr hangingPunct="0"/>
            <a:endParaRPr lang="en-US" dirty="0">
              <a:latin typeface="Helvetica" pitchFamily="2" charset="0"/>
              <a:ea typeface="+mj-ea"/>
              <a:cs typeface="+mj-cs"/>
              <a:sym typeface="Calibri"/>
            </a:endParaRPr>
          </a:p>
        </p:txBody>
      </p:sp>
      <p:pic>
        <p:nvPicPr>
          <p:cNvPr id="8" name="Picture 7">
            <a:extLst>
              <a:ext uri="{FF2B5EF4-FFF2-40B4-BE49-F238E27FC236}">
                <a16:creationId xmlns:a16="http://schemas.microsoft.com/office/drawing/2014/main" id="{645AA056-F98B-8B4B-9696-739BC04C2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2010" y="1651000"/>
            <a:ext cx="5956300" cy="3556000"/>
          </a:xfrm>
          <a:prstGeom prst="rect">
            <a:avLst/>
          </a:prstGeom>
        </p:spPr>
      </p:pic>
    </p:spTree>
    <p:extLst>
      <p:ext uri="{BB962C8B-B14F-4D97-AF65-F5344CB8AC3E}">
        <p14:creationId xmlns:p14="http://schemas.microsoft.com/office/powerpoint/2010/main" val="4258709586"/>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constructor</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1550422"/>
            <a:ext cx="984833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t>std::array </a:t>
            </a:r>
            <a:r>
              <a:rPr lang="en-GB" dirty="0"/>
              <a:t>is a fixed, non-expandable array. Roughly speaking, it is analogous to C-style-array (for example, </a:t>
            </a:r>
            <a:r>
              <a:rPr lang="en-GB" b="1" dirty="0"/>
              <a:t>int[]</a:t>
            </a:r>
            <a:r>
              <a:rPr lang="en-GB" dirty="0"/>
              <a:t>). Array owns elements like any container, so </a:t>
            </a:r>
            <a:r>
              <a:rPr lang="en-US" dirty="0"/>
              <a:t>we</a:t>
            </a:r>
            <a:r>
              <a:rPr lang="en-GB" dirty="0"/>
              <a:t> can say that it is using the RAII idiom.</a:t>
            </a:r>
          </a:p>
          <a:p>
            <a:pPr hangingPunct="0"/>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dirty="0"/>
              <a:t>To create an array, you need:</a:t>
            </a:r>
          </a:p>
          <a:p>
            <a:pPr hangingPunct="0"/>
            <a:endParaRPr lang="en-GB" dirty="0"/>
          </a:p>
          <a:p>
            <a:pPr marL="285750" indent="-285750" hangingPunct="0">
              <a:buFont typeface="Arial" panose="020B0604020202020204" pitchFamily="34" charset="0"/>
              <a:buChar char="•"/>
            </a:pPr>
            <a:r>
              <a:rPr lang="en-GB" dirty="0"/>
              <a:t>To include &lt;array&gt; header</a:t>
            </a:r>
          </a:p>
          <a:p>
            <a:pPr marL="285750" indent="-285750" hangingPunct="0">
              <a:buFont typeface="Arial" panose="020B0604020202020204" pitchFamily="34" charset="0"/>
              <a:buChar char="•"/>
            </a:pPr>
            <a:r>
              <a:rPr lang="en-GB" dirty="0"/>
              <a:t>To pass the type of the array element and the number of elements in the array in triangle brackets (this is called template parameters, we'll talk about how it works later)</a:t>
            </a:r>
          </a:p>
          <a:p>
            <a:pPr marL="285750" indent="-285750" hangingPunct="0">
              <a:buFont typeface="Arial" panose="020B0604020202020204" pitchFamily="34" charset="0"/>
              <a:buChar char="•"/>
            </a:pPr>
            <a:r>
              <a:rPr lang="en-GB" dirty="0"/>
              <a:t>To call constructor from </a:t>
            </a:r>
            <a:r>
              <a:rPr lang="en-GB" b="1" dirty="0"/>
              <a:t>std::</a:t>
            </a:r>
            <a:r>
              <a:rPr lang="en-GB" b="1" dirty="0" err="1"/>
              <a:t>initializer_list</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974AA663-4450-7E41-A216-3A786E95CB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0922" y="4546706"/>
            <a:ext cx="4826000" cy="1955800"/>
          </a:xfrm>
          <a:prstGeom prst="rect">
            <a:avLst/>
          </a:prstGeom>
        </p:spPr>
      </p:pic>
    </p:spTree>
    <p:extLst>
      <p:ext uri="{BB962C8B-B14F-4D97-AF65-F5344CB8AC3E}">
        <p14:creationId xmlns:p14="http://schemas.microsoft.com/office/powerpoint/2010/main" val="283664563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70000" lnSpcReduction="20000"/>
          </a:bodyPr>
          <a:lstStyle/>
          <a:p>
            <a:r>
              <a:rPr lang="en-US" dirty="0"/>
              <a:t>std::array: copy constructor and copy assignment operator</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1649276"/>
            <a:ext cx="98483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Naturally, the array supports both the copy constructor and the copy assignment operator</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03FCC83F-9C4F-6F41-8C21-E5EA863B1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128" y="2166887"/>
            <a:ext cx="4153587" cy="2804198"/>
          </a:xfrm>
          <a:prstGeom prst="rect">
            <a:avLst/>
          </a:prstGeom>
        </p:spPr>
      </p:pic>
      <p:sp>
        <p:nvSpPr>
          <p:cNvPr id="7" name="TextBox 6">
            <a:extLst>
              <a:ext uri="{FF2B5EF4-FFF2-40B4-BE49-F238E27FC236}">
                <a16:creationId xmlns:a16="http://schemas.microsoft.com/office/drawing/2014/main" id="{5C94593B-E039-1046-BF33-4D835EA5829A}"/>
              </a:ext>
            </a:extLst>
          </p:cNvPr>
          <p:cNvSpPr txBox="1"/>
          <p:nvPr/>
        </p:nvSpPr>
        <p:spPr>
          <a:xfrm>
            <a:off x="1120775" y="5149000"/>
            <a:ext cx="98483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Of course, the types and sizes of the arrays must match for copying to be possible!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278852466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operator[]</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1197025"/>
            <a:ext cx="984833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You can use the operator[] to access array elements, just like a regular C-style array.</a:t>
            </a:r>
            <a:r>
              <a:rPr lang="ru-RU" dirty="0"/>
              <a:t> </a:t>
            </a:r>
            <a:r>
              <a:rPr lang="en-GB" dirty="0"/>
              <a:t>This works because the operator[] is defined for the std::array class. Actually, it’s better to say that it’s </a:t>
            </a:r>
            <a:r>
              <a:rPr lang="en-GB" dirty="0" err="1"/>
              <a:t>REdefined</a:t>
            </a:r>
            <a:r>
              <a:rPr lang="en-GB" dirty="0"/>
              <a:t>.</a:t>
            </a:r>
            <a:endParaRPr lang="en-RU" dirty="0">
              <a:solidFill>
                <a:srgbClr val="323332"/>
              </a:solidFill>
              <a:sym typeface="Calibri"/>
            </a:endParaRPr>
          </a:p>
        </p:txBody>
      </p:sp>
      <p:pic>
        <p:nvPicPr>
          <p:cNvPr id="6" name="Picture 5">
            <a:extLst>
              <a:ext uri="{FF2B5EF4-FFF2-40B4-BE49-F238E27FC236}">
                <a16:creationId xmlns:a16="http://schemas.microsoft.com/office/drawing/2014/main" id="{3A97B9A1-91F3-D24C-954E-EF61365D9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699" y="2120353"/>
            <a:ext cx="4800600" cy="2781300"/>
          </a:xfrm>
          <a:prstGeom prst="rect">
            <a:avLst/>
          </a:prstGeom>
        </p:spPr>
      </p:pic>
      <p:sp>
        <p:nvSpPr>
          <p:cNvPr id="7" name="TextBox 6">
            <a:extLst>
              <a:ext uri="{FF2B5EF4-FFF2-40B4-BE49-F238E27FC236}">
                <a16:creationId xmlns:a16="http://schemas.microsoft.com/office/drawing/2014/main" id="{99191F11-05AC-E34A-9556-C67131AE6C63}"/>
              </a:ext>
            </a:extLst>
          </p:cNvPr>
          <p:cNvSpPr txBox="1"/>
          <p:nvPr/>
        </p:nvSpPr>
        <p:spPr>
          <a:xfrm>
            <a:off x="1171832" y="5112435"/>
            <a:ext cx="967523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The operator</a:t>
            </a:r>
            <a:r>
              <a:rPr lang="en-US" dirty="0"/>
              <a:t>[] </a:t>
            </a:r>
            <a:r>
              <a:rPr lang="en-GB" dirty="0"/>
              <a:t>returns a reference to the </a:t>
            </a:r>
            <a:r>
              <a:rPr lang="en-GB" dirty="0" err="1"/>
              <a:t>i-th</a:t>
            </a:r>
            <a:r>
              <a:rPr lang="en-GB" dirty="0"/>
              <a:t> element of the array, so we can assign to this reference to change the value of the </a:t>
            </a:r>
            <a:r>
              <a:rPr lang="en-GB" dirty="0" err="1"/>
              <a:t>i-th</a:t>
            </a:r>
            <a:r>
              <a:rPr lang="en-GB" dirty="0"/>
              <a:t> element, meaning, that the operator[] provides both read access and write access to a specific element. This concept is called an </a:t>
            </a:r>
            <a:r>
              <a:rPr lang="en-GB" dirty="0">
                <a:solidFill>
                  <a:srgbClr val="7030A0"/>
                </a:solidFill>
              </a:rPr>
              <a:t>accessor</a:t>
            </a:r>
            <a:r>
              <a:rPr lang="en-GB" dirty="0"/>
              <a: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10465647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const qualifier</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3" y="1271166"/>
            <a:ext cx="984833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If we add a </a:t>
            </a:r>
            <a:r>
              <a:rPr lang="en-GB" dirty="0" err="1"/>
              <a:t>const</a:t>
            </a:r>
            <a:r>
              <a:rPr lang="en-GB" dirty="0"/>
              <a:t> qualifier to the array, we disallow any modifying operations on it:</a:t>
            </a:r>
            <a:endParaRPr lang="en-RU" dirty="0">
              <a:solidFill>
                <a:srgbClr val="323332"/>
              </a:solidFill>
              <a:sym typeface="Calibri"/>
            </a:endParaRPr>
          </a:p>
        </p:txBody>
      </p:sp>
      <p:sp>
        <p:nvSpPr>
          <p:cNvPr id="4" name="TextBox 3">
            <a:extLst>
              <a:ext uri="{FF2B5EF4-FFF2-40B4-BE49-F238E27FC236}">
                <a16:creationId xmlns:a16="http://schemas.microsoft.com/office/drawing/2014/main" id="{C4C9852A-A825-0549-9488-9FF2E7616606}"/>
              </a:ext>
            </a:extLst>
          </p:cNvPr>
          <p:cNvSpPr txBox="1"/>
          <p:nvPr/>
        </p:nvSpPr>
        <p:spPr>
          <a:xfrm>
            <a:off x="1171833" y="4226011"/>
            <a:ext cx="9675237"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in a </a:t>
            </a:r>
            <a:r>
              <a:rPr lang="en-GB" dirty="0" err="1"/>
              <a:t>const</a:t>
            </a:r>
            <a:r>
              <a:rPr lang="en-GB" dirty="0"/>
              <a:t>-qualified array, you cannot copy to it, using copy assignment operator and modify its elements through the operator[].</a:t>
            </a:r>
          </a:p>
          <a:p>
            <a:pPr hangingPunct="0"/>
            <a:endParaRPr kumimoji="0" lang="en-GB" sz="1800" b="0" i="0" u="none" strike="noStrike" cap="none" spc="0" normalizeH="0" baseline="0" dirty="0">
              <a:ln>
                <a:noFill/>
              </a:ln>
              <a:solidFill>
                <a:srgbClr val="323332"/>
              </a:solidFill>
              <a:effectLst/>
              <a:uFillTx/>
              <a:latin typeface="+mj-lt"/>
              <a:ea typeface="+mj-ea"/>
              <a:cs typeface="+mj-cs"/>
              <a:sym typeface="Calibri"/>
            </a:endParaRPr>
          </a:p>
          <a:p>
            <a:pPr hangingPunct="0"/>
            <a:r>
              <a:rPr lang="en-GB" dirty="0"/>
              <a:t>This is achieved by the fact that the operator[] has two versions: one for a non-</a:t>
            </a:r>
            <a:r>
              <a:rPr lang="en-GB" dirty="0" err="1"/>
              <a:t>const</a:t>
            </a:r>
            <a:r>
              <a:rPr lang="en-GB" dirty="0"/>
              <a:t>-qualified array, and the other for a </a:t>
            </a:r>
            <a:r>
              <a:rPr lang="en-GB" dirty="0" err="1"/>
              <a:t>const</a:t>
            </a:r>
            <a:r>
              <a:rPr lang="en-GB" dirty="0"/>
              <a:t>-qualified array.</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8" name="Picture 7">
            <a:extLst>
              <a:ext uri="{FF2B5EF4-FFF2-40B4-BE49-F238E27FC236}">
                <a16:creationId xmlns:a16="http://schemas.microsoft.com/office/drawing/2014/main" id="{936F0AEF-E3C4-5942-91B5-DFD05EB6F8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400" y="1910903"/>
            <a:ext cx="5537200" cy="2044700"/>
          </a:xfrm>
          <a:prstGeom prst="rect">
            <a:avLst/>
          </a:prstGeom>
        </p:spPr>
      </p:pic>
    </p:spTree>
    <p:extLst>
      <p:ext uri="{BB962C8B-B14F-4D97-AF65-F5344CB8AC3E}">
        <p14:creationId xmlns:p14="http://schemas.microsoft.com/office/powerpoint/2010/main" val="65987126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another useful methods</a:t>
            </a:r>
            <a:endParaRPr lang="ru-RU" dirty="0"/>
          </a:p>
        </p:txBody>
      </p:sp>
      <p:sp>
        <p:nvSpPr>
          <p:cNvPr id="5" name="TextBox 4">
            <a:extLst>
              <a:ext uri="{FF2B5EF4-FFF2-40B4-BE49-F238E27FC236}">
                <a16:creationId xmlns:a16="http://schemas.microsoft.com/office/drawing/2014/main" id="{C7FF7659-092E-4D40-881F-2A1077D8C1BB}"/>
              </a:ext>
            </a:extLst>
          </p:cNvPr>
          <p:cNvSpPr txBox="1"/>
          <p:nvPr/>
        </p:nvSpPr>
        <p:spPr>
          <a:xfrm>
            <a:off x="1120775" y="1504088"/>
            <a:ext cx="516881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dirty="0">
                <a:solidFill>
                  <a:srgbClr val="7030A0"/>
                </a:solidFill>
                <a:latin typeface="+mj-lt"/>
                <a:ea typeface="+mj-ea"/>
                <a:cs typeface="+mj-cs"/>
                <a:sym typeface="Calibri"/>
              </a:rPr>
              <a:t>size()</a:t>
            </a:r>
            <a:r>
              <a:rPr lang="en-RU" dirty="0">
                <a:solidFill>
                  <a:schemeClr val="accent4"/>
                </a:solidFill>
                <a:latin typeface="+mj-lt"/>
                <a:ea typeface="+mj-ea"/>
                <a:cs typeface="+mj-cs"/>
                <a:sym typeface="Calibri"/>
              </a:rPr>
              <a:t> returns the amount of elements in the array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dirty="0">
                <a:solidFill>
                  <a:srgbClr val="7030A0"/>
                </a:solidFill>
                <a:latin typeface="+mj-lt"/>
                <a:ea typeface="+mj-ea"/>
                <a:cs typeface="+mj-cs"/>
                <a:sym typeface="Calibri"/>
              </a:rPr>
              <a:t>front() </a:t>
            </a:r>
            <a:r>
              <a:rPr lang="en-RU" dirty="0">
                <a:solidFill>
                  <a:schemeClr val="accent4"/>
                </a:solidFill>
                <a:latin typeface="+mj-lt"/>
                <a:ea typeface="+mj-ea"/>
                <a:cs typeface="+mj-cs"/>
                <a:sym typeface="Calibri"/>
              </a:rPr>
              <a:t>is identical to </a:t>
            </a:r>
            <a:r>
              <a:rPr lang="en-RU" dirty="0">
                <a:solidFill>
                  <a:srgbClr val="7030A0"/>
                </a:solidFill>
                <a:latin typeface="+mj-lt"/>
                <a:ea typeface="+mj-ea"/>
                <a:cs typeface="+mj-cs"/>
                <a:sym typeface="Calibri"/>
              </a:rPr>
              <a:t>the array[0]</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RU" sz="1800" b="0" i="0" u="none" strike="noStrike" cap="none" spc="0" normalizeH="0" baseline="0" dirty="0">
                <a:ln>
                  <a:noFill/>
                </a:ln>
                <a:solidFill>
                  <a:srgbClr val="7030A0"/>
                </a:solidFill>
                <a:effectLst/>
                <a:uFillTx/>
                <a:latin typeface="+mj-lt"/>
                <a:ea typeface="+mj-ea"/>
                <a:cs typeface="+mj-cs"/>
                <a:sym typeface="Calibri"/>
              </a:rPr>
              <a:t>back() </a:t>
            </a:r>
            <a:r>
              <a:rPr kumimoji="0" lang="en-RU" sz="1800" b="0" i="0" u="none" strike="noStrike" cap="none" spc="0" normalizeH="0" baseline="0" dirty="0">
                <a:ln>
                  <a:noFill/>
                </a:ln>
                <a:solidFill>
                  <a:schemeClr val="accent4"/>
                </a:solidFill>
                <a:effectLst/>
                <a:uFillTx/>
                <a:latin typeface="+mj-lt"/>
                <a:ea typeface="+mj-ea"/>
                <a:cs typeface="+mj-cs"/>
                <a:sym typeface="Calibri"/>
              </a:rPr>
              <a:t>is identical to </a:t>
            </a:r>
            <a:r>
              <a:rPr kumimoji="0" lang="en-RU" sz="1800" b="0" i="0" u="none" strike="noStrike" cap="none" spc="0" normalizeH="0" baseline="0" dirty="0">
                <a:ln>
                  <a:noFill/>
                </a:ln>
                <a:solidFill>
                  <a:srgbClr val="7030A0"/>
                </a:solidFill>
                <a:effectLst/>
                <a:uFillTx/>
                <a:latin typeface="+mj-lt"/>
                <a:ea typeface="+mj-ea"/>
                <a:cs typeface="+mj-cs"/>
                <a:sym typeface="Calibri"/>
              </a:rPr>
              <a:t>the array[array.size() - 1]</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dirty="0">
                <a:solidFill>
                  <a:srgbClr val="7030A0"/>
                </a:solidFill>
                <a:latin typeface="+mj-lt"/>
                <a:ea typeface="+mj-ea"/>
                <a:cs typeface="+mj-cs"/>
                <a:sym typeface="Calibri"/>
              </a:rPr>
              <a:t>empty() </a:t>
            </a:r>
            <a:r>
              <a:rPr lang="en-RU" dirty="0">
                <a:solidFill>
                  <a:schemeClr val="accent4"/>
                </a:solidFill>
                <a:latin typeface="+mj-lt"/>
                <a:ea typeface="+mj-ea"/>
                <a:cs typeface="+mj-cs"/>
                <a:sym typeface="Calibri"/>
              </a:rPr>
              <a:t>returns </a:t>
            </a:r>
            <a:r>
              <a:rPr lang="en-RU" b="1" dirty="0">
                <a:solidFill>
                  <a:schemeClr val="accent4"/>
                </a:solidFill>
                <a:latin typeface="+mj-lt"/>
                <a:ea typeface="+mj-ea"/>
                <a:cs typeface="+mj-cs"/>
                <a:sym typeface="Calibri"/>
              </a:rPr>
              <a:t>true</a:t>
            </a:r>
            <a:r>
              <a:rPr lang="en-RU" dirty="0">
                <a:solidFill>
                  <a:schemeClr val="accent4"/>
                </a:solidFill>
                <a:latin typeface="+mj-lt"/>
                <a:ea typeface="+mj-ea"/>
                <a:cs typeface="+mj-cs"/>
                <a:sym typeface="Calibri"/>
              </a:rPr>
              <a:t> if array is empty, </a:t>
            </a:r>
            <a:r>
              <a:rPr lang="en-RU" b="1" dirty="0">
                <a:solidFill>
                  <a:schemeClr val="accent4"/>
                </a:solidFill>
                <a:latin typeface="+mj-lt"/>
                <a:ea typeface="+mj-ea"/>
                <a:cs typeface="+mj-cs"/>
                <a:sym typeface="Calibri"/>
              </a:rPr>
              <a:t>false</a:t>
            </a:r>
            <a:r>
              <a:rPr lang="en-RU" dirty="0">
                <a:solidFill>
                  <a:schemeClr val="accent4"/>
                </a:solidFill>
                <a:latin typeface="+mj-lt"/>
                <a:ea typeface="+mj-ea"/>
                <a:cs typeface="+mj-cs"/>
                <a:sym typeface="Calibri"/>
              </a:rPr>
              <a:t> otherwise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RU" sz="1800" b="0" i="0" u="none" strike="noStrike" cap="none" spc="0" normalizeH="0" baseline="0" dirty="0">
                <a:ln>
                  <a:noFill/>
                </a:ln>
                <a:solidFill>
                  <a:srgbClr val="7030A0"/>
                </a:solidFill>
                <a:effectLst/>
                <a:uFillTx/>
                <a:latin typeface="+mj-lt"/>
                <a:ea typeface="+mj-ea"/>
                <a:cs typeface="+mj-cs"/>
                <a:sym typeface="Calibri"/>
              </a:rPr>
              <a:t>operator== </a:t>
            </a:r>
            <a:r>
              <a:rPr kumimoji="0" lang="en-RU" sz="1800" b="0" i="0" u="none" strike="noStrike" cap="none" spc="0" normalizeH="0" baseline="0" dirty="0">
                <a:ln>
                  <a:noFill/>
                </a:ln>
                <a:solidFill>
                  <a:schemeClr val="accent4"/>
                </a:solidFill>
                <a:effectLst/>
                <a:uFillTx/>
                <a:latin typeface="+mj-lt"/>
                <a:ea typeface="+mj-ea"/>
                <a:cs typeface="+mj-cs"/>
                <a:sym typeface="Calibri"/>
              </a:rPr>
              <a:t>compares two arrays</a:t>
            </a:r>
            <a:endParaRPr kumimoji="0" lang="en-RU" sz="1800" b="0" i="0" u="none" strike="noStrike" cap="none" spc="0" normalizeH="0" baseline="0" dirty="0">
              <a:ln>
                <a:noFill/>
              </a:ln>
              <a:solidFill>
                <a:srgbClr val="7030A0"/>
              </a:solidFill>
              <a:effectLst/>
              <a:uFillTx/>
              <a:latin typeface="+mj-lt"/>
              <a:ea typeface="+mj-ea"/>
              <a:cs typeface="+mj-cs"/>
              <a:sym typeface="Calibri"/>
            </a:endParaRPr>
          </a:p>
        </p:txBody>
      </p:sp>
      <p:pic>
        <p:nvPicPr>
          <p:cNvPr id="10" name="Picture 9">
            <a:extLst>
              <a:ext uri="{FF2B5EF4-FFF2-40B4-BE49-F238E27FC236}">
                <a16:creationId xmlns:a16="http://schemas.microsoft.com/office/drawing/2014/main" id="{FECABF59-9B98-2649-A9B4-C74EE7E6C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95" y="904240"/>
            <a:ext cx="4355330" cy="5598266"/>
          </a:xfrm>
          <a:prstGeom prst="rect">
            <a:avLst/>
          </a:prstGeom>
        </p:spPr>
      </p:pic>
      <p:sp>
        <p:nvSpPr>
          <p:cNvPr id="11" name="TextBox 10">
            <a:extLst>
              <a:ext uri="{FF2B5EF4-FFF2-40B4-BE49-F238E27FC236}">
                <a16:creationId xmlns:a16="http://schemas.microsoft.com/office/drawing/2014/main" id="{F3BB93CE-2B54-394D-B687-0639C5D732DC}"/>
              </a:ext>
            </a:extLst>
          </p:cNvPr>
          <p:cNvSpPr txBox="1"/>
          <p:nvPr/>
        </p:nvSpPr>
        <p:spPr>
          <a:xfrm>
            <a:off x="1120775" y="3858260"/>
            <a:ext cx="516881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lang="en-RU" dirty="0">
                <a:solidFill>
                  <a:srgbClr val="7030A0"/>
                </a:solidFill>
                <a:latin typeface="Calibri" panose="020F0502020204030204" pitchFamily="34" charset="0"/>
                <a:ea typeface="+mj-ea"/>
                <a:cs typeface="Calibri" panose="020F0502020204030204" pitchFamily="34" charset="0"/>
                <a:sym typeface="Calibri"/>
              </a:rPr>
              <a:t>size() </a:t>
            </a:r>
            <a:r>
              <a:rPr lang="en-RU" dirty="0">
                <a:solidFill>
                  <a:schemeClr val="accent4"/>
                </a:solidFill>
                <a:latin typeface="Calibri" panose="020F0502020204030204" pitchFamily="34" charset="0"/>
                <a:ea typeface="+mj-ea"/>
                <a:cs typeface="Calibri" panose="020F0502020204030204" pitchFamily="34" charset="0"/>
                <a:sym typeface="Calibri"/>
              </a:rPr>
              <a:t>method returns </a:t>
            </a:r>
            <a:r>
              <a:rPr lang="en-RU" b="1" dirty="0">
                <a:solidFill>
                  <a:schemeClr val="accent4"/>
                </a:solidFill>
                <a:latin typeface="Calibri" panose="020F0502020204030204" pitchFamily="34" charset="0"/>
                <a:ea typeface="+mj-ea"/>
                <a:cs typeface="Calibri" panose="020F0502020204030204" pitchFamily="34" charset="0"/>
                <a:sym typeface="Calibri"/>
              </a:rPr>
              <a:t>size_t </a:t>
            </a:r>
            <a:r>
              <a:rPr lang="en-RU" dirty="0">
                <a:solidFill>
                  <a:schemeClr val="accent4"/>
                </a:solidFill>
                <a:latin typeface="Calibri" panose="020F0502020204030204" pitchFamily="34" charset="0"/>
                <a:ea typeface="+mj-ea"/>
                <a:cs typeface="Calibri" panose="020F0502020204030204" pitchFamily="34" charset="0"/>
                <a:sym typeface="Calibri"/>
              </a:rPr>
              <a:t>type, which is an </a:t>
            </a:r>
            <a:r>
              <a:rPr lang="en-RU" b="1" dirty="0">
                <a:solidFill>
                  <a:schemeClr val="accent4"/>
                </a:solidFill>
                <a:latin typeface="Calibri" panose="020F0502020204030204" pitchFamily="34" charset="0"/>
                <a:ea typeface="+mj-ea"/>
                <a:cs typeface="Calibri" panose="020F0502020204030204" pitchFamily="34" charset="0"/>
                <a:sym typeface="Calibri"/>
              </a:rPr>
              <a:t>unsigned </a:t>
            </a:r>
            <a:r>
              <a:rPr lang="en-RU" dirty="0">
                <a:solidFill>
                  <a:schemeClr val="accent4"/>
                </a:solidFill>
                <a:latin typeface="Calibri" panose="020F0502020204030204" pitchFamily="34" charset="0"/>
                <a:ea typeface="+mj-ea"/>
                <a:cs typeface="Calibri" panose="020F0502020204030204" pitchFamily="34" charset="0"/>
                <a:sym typeface="Calibri"/>
              </a:rPr>
              <a:t>variable, size of which is not less than </a:t>
            </a:r>
            <a:r>
              <a:rPr lang="en-RU" b="1" dirty="0">
                <a:solidFill>
                  <a:schemeClr val="accent4"/>
                </a:solidFill>
                <a:latin typeface="Calibri" panose="020F0502020204030204" pitchFamily="34" charset="0"/>
                <a:ea typeface="+mj-ea"/>
                <a:cs typeface="Calibri" panose="020F0502020204030204" pitchFamily="34" charset="0"/>
                <a:sym typeface="Calibri"/>
              </a:rPr>
              <a:t>2 bytes</a:t>
            </a:r>
            <a:r>
              <a:rPr lang="en-RU" dirty="0">
                <a:solidFill>
                  <a:schemeClr val="accent4"/>
                </a:solidFill>
                <a:latin typeface="Calibri" panose="020F0502020204030204" pitchFamily="34" charset="0"/>
                <a:ea typeface="+mj-ea"/>
                <a:cs typeface="Calibri" panose="020F0502020204030204" pitchFamily="34" charset="0"/>
                <a:sym typeface="Calibri"/>
              </a:rPr>
              <a:t>.</a:t>
            </a:r>
          </a:p>
          <a:p>
            <a:pPr marR="0" algn="l" defTabSz="914400" rtl="0" fontAlgn="auto" latinLnBrk="0" hangingPunct="0">
              <a:lnSpc>
                <a:spcPct val="100000"/>
              </a:lnSpc>
              <a:spcBef>
                <a:spcPts val="0"/>
              </a:spcBef>
              <a:spcAft>
                <a:spcPts val="0"/>
              </a:spcAft>
              <a:buClrTx/>
              <a:buSzTx/>
              <a:tabLst/>
            </a:pPr>
            <a:endParaRPr lang="en-RU" dirty="0">
              <a:solidFill>
                <a:schemeClr val="accent4"/>
              </a:solidFill>
              <a:latin typeface="Calibri" panose="020F0502020204030204" pitchFamily="34" charset="0"/>
              <a:ea typeface="+mj-ea"/>
              <a:cs typeface="Calibri" panose="020F0502020204030204" pitchFamily="34" charset="0"/>
              <a:sym typeface="Calibri"/>
            </a:endParaRPr>
          </a:p>
          <a:p>
            <a:pPr hangingPunct="0"/>
            <a:r>
              <a:rPr lang="en-GB" dirty="0" err="1">
                <a:latin typeface="Calibri" panose="020F0502020204030204" pitchFamily="34" charset="0"/>
                <a:cs typeface="Calibri" panose="020F0502020204030204" pitchFamily="34" charset="0"/>
              </a:rPr>
              <a:t>size_t</a:t>
            </a:r>
            <a:r>
              <a:rPr lang="en-GB" dirty="0">
                <a:latin typeface="Calibri" panose="020F0502020204030204" pitchFamily="34" charset="0"/>
                <a:cs typeface="Calibri" panose="020F0502020204030204" pitchFamily="34" charset="0"/>
              </a:rPr>
              <a:t> can store the maximum size of a theoretically possible object of any type (including array).</a:t>
            </a:r>
            <a:endParaRPr lang="en-RU" dirty="0">
              <a:solidFill>
                <a:schemeClr val="accent4"/>
              </a:solidFill>
              <a:latin typeface="Calibri" panose="020F0502020204030204" pitchFamily="34" charset="0"/>
              <a:ea typeface="+mj-ea"/>
              <a:cs typeface="Calibri" panose="020F0502020204030204" pitchFamily="34" charset="0"/>
              <a:sym typeface="Calibri"/>
            </a:endParaRPr>
          </a:p>
        </p:txBody>
      </p:sp>
    </p:spTree>
    <p:extLst>
      <p:ext uri="{BB962C8B-B14F-4D97-AF65-F5344CB8AC3E}">
        <p14:creationId xmlns:p14="http://schemas.microsoft.com/office/powerpoint/2010/main" val="112044409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implementation</a:t>
            </a:r>
            <a:endParaRPr lang="ru-RU" dirty="0"/>
          </a:p>
        </p:txBody>
      </p:sp>
      <p:sp>
        <p:nvSpPr>
          <p:cNvPr id="6" name="TextBox 5">
            <a:extLst>
              <a:ext uri="{FF2B5EF4-FFF2-40B4-BE49-F238E27FC236}">
                <a16:creationId xmlns:a16="http://schemas.microsoft.com/office/drawing/2014/main" id="{E86C8311-8D04-4744-BCC6-B5DE276C7D80}"/>
              </a:ext>
            </a:extLst>
          </p:cNvPr>
          <p:cNvSpPr txBox="1"/>
          <p:nvPr/>
        </p:nvSpPr>
        <p:spPr>
          <a:xfrm>
            <a:off x="1171833" y="1545790"/>
            <a:ext cx="4648200" cy="4801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We will talk about </a:t>
            </a:r>
            <a:r>
              <a:rPr lang="en-GB" b="1" dirty="0"/>
              <a:t>std::vector</a:t>
            </a:r>
            <a:r>
              <a:rPr lang="en-GB" dirty="0"/>
              <a:t> next time, and today we will implement the non-template version of </a:t>
            </a:r>
            <a:r>
              <a:rPr lang="en-GB" b="1" dirty="0"/>
              <a:t>std::array</a:t>
            </a:r>
          </a:p>
          <a:p>
            <a:pPr hangingPunct="0"/>
            <a:endParaRPr lang="en-GB" b="1" dirty="0">
              <a:latin typeface="Helvetica" pitchFamily="2" charset="0"/>
            </a:endParaRPr>
          </a:p>
          <a:p>
            <a:pPr hangingPunct="0"/>
            <a:r>
              <a:rPr lang="en-GB" dirty="0">
                <a:latin typeface="Helvetica" pitchFamily="2" charset="0"/>
              </a:rPr>
              <a:t>Key points:</a:t>
            </a:r>
          </a:p>
          <a:p>
            <a:pPr marL="285750" indent="-285750" hangingPunct="0">
              <a:buFont typeface="Arial" panose="020B0604020202020204" pitchFamily="34" charset="0"/>
              <a:buChar char="•"/>
            </a:pPr>
            <a:r>
              <a:rPr lang="en-GB" dirty="0">
                <a:latin typeface="Helvetica" pitchFamily="2" charset="0"/>
              </a:rPr>
              <a:t>allocate data in constructor, deallocate in destructor (RAII)</a:t>
            </a:r>
          </a:p>
          <a:p>
            <a:pPr marL="285750" indent="-285750" hangingPunct="0">
              <a:buFont typeface="Arial" panose="020B0604020202020204" pitchFamily="34" charset="0"/>
              <a:buChar char="•"/>
            </a:pPr>
            <a:r>
              <a:rPr lang="en-GB" dirty="0">
                <a:latin typeface="Helvetica" pitchFamily="2" charset="0"/>
              </a:rPr>
              <a:t>operator= implementation: don’t forget to clear the state before copying</a:t>
            </a:r>
          </a:p>
          <a:p>
            <a:pPr marL="285750" indent="-285750" hangingPunct="0">
              <a:buFont typeface="Arial" panose="020B0604020202020204" pitchFamily="34" charset="0"/>
              <a:buChar char="•"/>
            </a:pPr>
            <a:r>
              <a:rPr lang="en-GB" dirty="0">
                <a:latin typeface="Helvetica" pitchFamily="2" charset="0"/>
              </a:rPr>
              <a:t>operator= implementation: comparison with &amp;other to avoid copying the object to itself</a:t>
            </a:r>
          </a:p>
          <a:p>
            <a:pPr marL="285750" indent="-285750" hangingPunct="0">
              <a:buFont typeface="Arial" panose="020B0604020202020204" pitchFamily="34" charset="0"/>
              <a:buChar char="•"/>
            </a:pPr>
            <a:r>
              <a:rPr lang="en-GB" dirty="0">
                <a:latin typeface="Helvetica" pitchFamily="2" charset="0"/>
              </a:rPr>
              <a:t>two differently qualified operators[]: getter and setter</a:t>
            </a:r>
          </a:p>
          <a:p>
            <a:pPr marL="285750" indent="-285750" hangingPunct="0">
              <a:buFont typeface="Arial" panose="020B0604020202020204" pitchFamily="34" charset="0"/>
              <a:buChar char="•"/>
            </a:pPr>
            <a:r>
              <a:rPr lang="en-GB" dirty="0">
                <a:latin typeface="Helvetica" pitchFamily="2" charset="0"/>
              </a:rPr>
              <a:t>size() method is a getter, it provides only read access to a certain property of an object, thus, it’s </a:t>
            </a:r>
            <a:r>
              <a:rPr lang="en-GB" dirty="0" err="1">
                <a:latin typeface="Helvetica" pitchFamily="2" charset="0"/>
              </a:rPr>
              <a:t>const</a:t>
            </a:r>
            <a:r>
              <a:rPr lang="en-GB" dirty="0">
                <a:latin typeface="Helvetica" pitchFamily="2" charset="0"/>
              </a:rPr>
              <a:t> qualified</a:t>
            </a:r>
          </a:p>
        </p:txBody>
      </p:sp>
      <p:pic>
        <p:nvPicPr>
          <p:cNvPr id="8" name="Picture 7">
            <a:extLst>
              <a:ext uri="{FF2B5EF4-FFF2-40B4-BE49-F238E27FC236}">
                <a16:creationId xmlns:a16="http://schemas.microsoft.com/office/drawing/2014/main" id="{62DBA4D1-4A84-5040-9E08-5A68482C3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3922" y="904240"/>
            <a:ext cx="5814338" cy="5848641"/>
          </a:xfrm>
          <a:prstGeom prst="rect">
            <a:avLst/>
          </a:prstGeom>
        </p:spPr>
      </p:pic>
    </p:spTree>
    <p:extLst>
      <p:ext uri="{BB962C8B-B14F-4D97-AF65-F5344CB8AC3E}">
        <p14:creationId xmlns:p14="http://schemas.microsoft.com/office/powerpoint/2010/main" val="29332043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Operator redefinition, practice</a:t>
            </a:r>
            <a:endParaRPr lang="ru-RU" dirty="0"/>
          </a:p>
        </p:txBody>
      </p:sp>
      <p:sp>
        <p:nvSpPr>
          <p:cNvPr id="3" name="TextBox 2">
            <a:extLst>
              <a:ext uri="{FF2B5EF4-FFF2-40B4-BE49-F238E27FC236}">
                <a16:creationId xmlns:a16="http://schemas.microsoft.com/office/drawing/2014/main" id="{3EF957B2-85F3-074F-BCFC-B0CC9B38D04D}"/>
              </a:ext>
            </a:extLst>
          </p:cNvPr>
          <p:cNvSpPr txBox="1"/>
          <p:nvPr/>
        </p:nvSpPr>
        <p:spPr>
          <a:xfrm>
            <a:off x="1099750" y="2828836"/>
            <a:ext cx="713173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C++ allows you to redefine many operators in classes. Let's take a look at this using the vector class as an example (DO NOT Confuse with std::vector!), Which stores the value of a 3D vector in space. Let's implement most of the useful operators in it.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026" name="Picture 2" descr="Online Calculate of Magnitude of a 3-Dimensional Vector">
            <a:extLst>
              <a:ext uri="{FF2B5EF4-FFF2-40B4-BE49-F238E27FC236}">
                <a16:creationId xmlns:a16="http://schemas.microsoft.com/office/drawing/2014/main" id="{9C9C9E6A-3112-6A45-8D48-66756795C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1489" y="1792897"/>
            <a:ext cx="3293247" cy="327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65876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base</a:t>
            </a:r>
            <a:endParaRPr lang="ru-RU" dirty="0"/>
          </a:p>
        </p:txBody>
      </p:sp>
      <p:sp>
        <p:nvSpPr>
          <p:cNvPr id="3" name="TextBox 2">
            <a:extLst>
              <a:ext uri="{FF2B5EF4-FFF2-40B4-BE49-F238E27FC236}">
                <a16:creationId xmlns:a16="http://schemas.microsoft.com/office/drawing/2014/main" id="{3EF957B2-85F3-074F-BCFC-B0CC9B38D04D}"/>
              </a:ext>
            </a:extLst>
          </p:cNvPr>
          <p:cNvSpPr txBox="1"/>
          <p:nvPr/>
        </p:nvSpPr>
        <p:spPr>
          <a:xfrm>
            <a:off x="1120775" y="1198209"/>
            <a:ext cx="10528902"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First of all, let’s create a class itself. I’ll won’t use encapsulation in order to hide fields x, y and z, because it’s practically useless in this particular case.</a:t>
            </a:r>
          </a:p>
          <a:p>
            <a:pPr hangingPunct="0"/>
            <a:endParaRPr lang="en-US" dirty="0">
              <a:latin typeface="Helvetica" pitchFamily="2" charset="0"/>
            </a:endParaRPr>
          </a:p>
          <a:p>
            <a:pPr hangingPunct="0"/>
            <a:r>
              <a:rPr lang="en-US" b="1" dirty="0">
                <a:latin typeface="Helvetica" pitchFamily="2" charset="0"/>
              </a:rPr>
              <a:t>Then, I’ll define:</a:t>
            </a:r>
          </a:p>
          <a:p>
            <a:pPr marL="285750" indent="-285750" hangingPunct="0">
              <a:buFont typeface="Arial" panose="020B0604020202020204" pitchFamily="34" charset="0"/>
              <a:buChar char="•"/>
            </a:pP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Constructor from three doubles, which will initialize x, y and z variables with values</a:t>
            </a:r>
          </a:p>
          <a:p>
            <a:pPr marL="285750" indent="-285750" hangingPunct="0">
              <a:buFont typeface="Arial" panose="020B0604020202020204" pitchFamily="34" charset="0"/>
              <a:buChar char="•"/>
            </a:pPr>
            <a:r>
              <a:rPr lang="en-RU" dirty="0">
                <a:solidFill>
                  <a:srgbClr val="323332"/>
                </a:solidFill>
                <a:latin typeface="Helvetica" pitchFamily="2" charset="0"/>
                <a:ea typeface="+mj-ea"/>
                <a:cs typeface="+mj-cs"/>
                <a:sym typeface="Calibri"/>
              </a:rPr>
              <a:t>Default constructor, which will initialize coordinates with zeros by calling delegate constructor from three doubles.</a:t>
            </a:r>
          </a:p>
          <a:p>
            <a:pPr marL="285750" indent="-285750" hangingPunct="0">
              <a:buFont typeface="Arial" panose="020B0604020202020204" pitchFamily="34" charset="0"/>
              <a:buChar char="•"/>
            </a:pPr>
            <a:r>
              <a:rPr lang="en-RU" dirty="0">
                <a:solidFill>
                  <a:srgbClr val="323332"/>
                </a:solidFill>
                <a:latin typeface="Helvetica" pitchFamily="2" charset="0"/>
                <a:ea typeface="+mj-ea"/>
                <a:cs typeface="+mj-cs"/>
                <a:sym typeface="Calibri"/>
              </a:rPr>
              <a:t>Default copy constructor</a:t>
            </a:r>
          </a:p>
          <a:p>
            <a:pPr marL="285750" indent="-285750" hangingPunct="0">
              <a:buFont typeface="Arial" panose="020B0604020202020204" pitchFamily="34" charset="0"/>
              <a:buChar char="•"/>
            </a:pP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Default copy assignme</a:t>
            </a:r>
            <a:r>
              <a:rPr lang="en-RU" dirty="0">
                <a:solidFill>
                  <a:srgbClr val="323332"/>
                </a:solidFill>
                <a:latin typeface="Helvetica" pitchFamily="2" charset="0"/>
                <a:ea typeface="+mj-ea"/>
                <a:cs typeface="+mj-cs"/>
                <a:sym typeface="Calibri"/>
              </a:rPr>
              <a:t>nt operator</a:t>
            </a:r>
          </a:p>
          <a:p>
            <a:pPr marL="285750" indent="-285750" hangingPunct="0">
              <a:buFont typeface="Arial" panose="020B0604020202020204" pitchFamily="34" charset="0"/>
              <a:buChar char="•"/>
            </a:pP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Default destructor</a:t>
            </a:r>
          </a:p>
        </p:txBody>
      </p:sp>
      <p:pic>
        <p:nvPicPr>
          <p:cNvPr id="7" name="Picture 6">
            <a:extLst>
              <a:ext uri="{FF2B5EF4-FFF2-40B4-BE49-F238E27FC236}">
                <a16:creationId xmlns:a16="http://schemas.microsoft.com/office/drawing/2014/main" id="{0F9F01FB-4993-8744-92CF-ACCD69DAB5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1177" y="4060529"/>
            <a:ext cx="8318500" cy="2540000"/>
          </a:xfrm>
          <a:prstGeom prst="rect">
            <a:avLst/>
          </a:prstGeom>
        </p:spPr>
      </p:pic>
    </p:spTree>
    <p:extLst>
      <p:ext uri="{BB962C8B-B14F-4D97-AF65-F5344CB8AC3E}">
        <p14:creationId xmlns:p14="http://schemas.microsoft.com/office/powerpoint/2010/main" val="273042927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compound assignment operators</a:t>
            </a:r>
            <a:endParaRPr lang="ru-RU" dirty="0"/>
          </a:p>
        </p:txBody>
      </p:sp>
      <p:sp>
        <p:nvSpPr>
          <p:cNvPr id="3" name="TextBox 2">
            <a:extLst>
              <a:ext uri="{FF2B5EF4-FFF2-40B4-BE49-F238E27FC236}">
                <a16:creationId xmlns:a16="http://schemas.microsoft.com/office/drawing/2014/main" id="{3EF957B2-85F3-074F-BCFC-B0CC9B38D04D}"/>
              </a:ext>
            </a:extLst>
          </p:cNvPr>
          <p:cNvSpPr txBox="1"/>
          <p:nvPr/>
        </p:nvSpPr>
        <p:spPr>
          <a:xfrm>
            <a:off x="1120775" y="1198209"/>
            <a:ext cx="4365625"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First 3D-vector-specific operator, which we’ll redefine will be the compound assignment </a:t>
            </a:r>
            <a:r>
              <a:rPr lang="en-US" b="1" dirty="0">
                <a:latin typeface="Helvetica" pitchFamily="2" charset="0"/>
              </a:rPr>
              <a:t>operator +=</a:t>
            </a:r>
          </a:p>
          <a:p>
            <a:pPr hangingPunct="0"/>
            <a:endParaRPr kumimoji="0" lang="en-US" sz="1800" i="0" u="none" strike="noStrike" cap="none" spc="0" normalizeH="0" baseline="0" dirty="0">
              <a:ln>
                <a:noFill/>
              </a:ln>
              <a:solidFill>
                <a:srgbClr val="323332"/>
              </a:solidFill>
              <a:effectLst/>
              <a:uFillTx/>
              <a:latin typeface="Helvetica" pitchFamily="2" charset="0"/>
              <a:ea typeface="+mj-ea"/>
              <a:cs typeface="+mj-cs"/>
              <a:sym typeface="Calibri"/>
            </a:endParaRPr>
          </a:p>
          <a:p>
            <a:pPr marL="285750" indent="-285750" hangingPunct="0">
              <a:buFont typeface="Arial" panose="020B0604020202020204" pitchFamily="34" charset="0"/>
              <a:buChar char="•"/>
            </a:pPr>
            <a:r>
              <a:rPr kumimoji="0" lang="en-US" sz="1800" i="0" u="none" strike="noStrike" cap="none" spc="0" normalizeH="0" baseline="0" dirty="0">
                <a:ln>
                  <a:noFill/>
                </a:ln>
                <a:solidFill>
                  <a:srgbClr val="323332"/>
                </a:solidFill>
                <a:effectLst/>
                <a:uFillTx/>
                <a:latin typeface="Helvetica" pitchFamily="2" charset="0"/>
                <a:ea typeface="+mj-ea"/>
                <a:cs typeface="+mj-cs"/>
                <a:sym typeface="Calibri"/>
              </a:rPr>
              <a:t>Operator </a:t>
            </a:r>
            <a:r>
              <a:rPr lang="en-US" dirty="0">
                <a:solidFill>
                  <a:srgbClr val="323332"/>
                </a:solidFill>
                <a:latin typeface="Helvetica" pitchFamily="2" charset="0"/>
                <a:ea typeface="+mj-ea"/>
                <a:cs typeface="+mj-cs"/>
                <a:sym typeface="Calibri"/>
              </a:rPr>
              <a:t>+= should not modify its second argument (it should receive it by const reference)</a:t>
            </a:r>
          </a:p>
          <a:p>
            <a:pPr marL="285750" indent="-285750" hangingPunct="0">
              <a:buFont typeface="Arial" panose="020B0604020202020204" pitchFamily="34" charset="0"/>
              <a:buChar char="•"/>
            </a:pPr>
            <a:r>
              <a:rPr kumimoji="0" lang="en-US" sz="1800" i="0" u="none" strike="noStrike" cap="none" spc="0" normalizeH="0" baseline="0" dirty="0">
                <a:ln>
                  <a:noFill/>
                </a:ln>
                <a:solidFill>
                  <a:srgbClr val="323332"/>
                </a:solidFill>
                <a:effectLst/>
                <a:uFillTx/>
                <a:latin typeface="Helvetica" pitchFamily="2" charset="0"/>
                <a:ea typeface="+mj-ea"/>
                <a:cs typeface="+mj-cs"/>
                <a:sym typeface="Calibri"/>
              </a:rPr>
              <a:t>Operator += should be defined in-class and be non-const</a:t>
            </a:r>
          </a:p>
          <a:p>
            <a:pPr marL="285750" indent="-285750" hangingPunct="0">
              <a:buFont typeface="Arial" panose="020B0604020202020204" pitchFamily="34" charset="0"/>
              <a:buChar char="•"/>
            </a:pPr>
            <a:r>
              <a:rPr lang="en-US" dirty="0">
                <a:solidFill>
                  <a:srgbClr val="323332"/>
                </a:solidFill>
                <a:latin typeface="Helvetica" pitchFamily="2" charset="0"/>
                <a:ea typeface="+mj-ea"/>
                <a:cs typeface="+mj-cs"/>
                <a:sym typeface="Calibri"/>
              </a:rPr>
              <a:t>Operator += should return ref to the current object similarly to the copy assignment operator</a:t>
            </a:r>
            <a:endParaRPr kumimoji="0" lang="en-RU" sz="180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8" name="Picture 7">
            <a:extLst>
              <a:ext uri="{FF2B5EF4-FFF2-40B4-BE49-F238E27FC236}">
                <a16:creationId xmlns:a16="http://schemas.microsoft.com/office/drawing/2014/main" id="{F5CD561A-172F-DD4C-8845-2CC3C64CF9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1512" y="1198209"/>
            <a:ext cx="5918165" cy="2497834"/>
          </a:xfrm>
          <a:prstGeom prst="rect">
            <a:avLst/>
          </a:prstGeom>
        </p:spPr>
      </p:pic>
      <p:sp>
        <p:nvSpPr>
          <p:cNvPr id="9" name="TextBox 8">
            <a:extLst>
              <a:ext uri="{FF2B5EF4-FFF2-40B4-BE49-F238E27FC236}">
                <a16:creationId xmlns:a16="http://schemas.microsoft.com/office/drawing/2014/main" id="{8F43EB6B-560C-2946-9E65-098FA7A9B37E}"/>
              </a:ext>
            </a:extLst>
          </p:cNvPr>
          <p:cNvSpPr txBox="1"/>
          <p:nvPr/>
        </p:nvSpPr>
        <p:spPr>
          <a:xfrm>
            <a:off x="5731512" y="4614527"/>
            <a:ext cx="436562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Signature of every the compound assignment operators is similar to copy assignment operator. Implementation is obvious in this case.</a:t>
            </a:r>
            <a:endParaRPr kumimoji="0" lang="en-RU" sz="180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11" name="Picture 10">
            <a:extLst>
              <a:ext uri="{FF2B5EF4-FFF2-40B4-BE49-F238E27FC236}">
                <a16:creationId xmlns:a16="http://schemas.microsoft.com/office/drawing/2014/main" id="{09A43BD5-61AE-7D40-B692-1FFCA9BFED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4624741"/>
            <a:ext cx="4457700" cy="2070100"/>
          </a:xfrm>
          <a:prstGeom prst="rect">
            <a:avLst/>
          </a:prstGeom>
        </p:spPr>
      </p:pic>
    </p:spTree>
    <p:extLst>
      <p:ext uri="{BB962C8B-B14F-4D97-AF65-F5344CB8AC3E}">
        <p14:creationId xmlns:p14="http://schemas.microsoft.com/office/powerpoint/2010/main" val="152106840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compound assignment operators</a:t>
            </a:r>
            <a:endParaRPr lang="ru-RU" dirty="0"/>
          </a:p>
        </p:txBody>
      </p:sp>
      <p:pic>
        <p:nvPicPr>
          <p:cNvPr id="5" name="Picture 4">
            <a:extLst>
              <a:ext uri="{FF2B5EF4-FFF2-40B4-BE49-F238E27FC236}">
                <a16:creationId xmlns:a16="http://schemas.microsoft.com/office/drawing/2014/main" id="{81797C06-8C99-EE41-BB71-E41B91F86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3970" y="1333500"/>
            <a:ext cx="4483100" cy="2095500"/>
          </a:xfrm>
          <a:prstGeom prst="rect">
            <a:avLst/>
          </a:prstGeom>
        </p:spPr>
      </p:pic>
      <p:sp>
        <p:nvSpPr>
          <p:cNvPr id="10" name="TextBox 9">
            <a:extLst>
              <a:ext uri="{FF2B5EF4-FFF2-40B4-BE49-F238E27FC236}">
                <a16:creationId xmlns:a16="http://schemas.microsoft.com/office/drawing/2014/main" id="{5E400B24-BF1B-074F-B1B4-71C4CA5478D7}"/>
              </a:ext>
            </a:extLst>
          </p:cNvPr>
          <p:cNvSpPr txBox="1"/>
          <p:nvPr/>
        </p:nvSpPr>
        <p:spPr>
          <a:xfrm>
            <a:off x="1120775" y="1198209"/>
            <a:ext cx="436562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Implementation of the </a:t>
            </a:r>
            <a:r>
              <a:rPr lang="en-US" b="1" dirty="0">
                <a:latin typeface="Helvetica" pitchFamily="2" charset="0"/>
              </a:rPr>
              <a:t>operator –=</a:t>
            </a:r>
            <a:r>
              <a:rPr lang="en-US" dirty="0">
                <a:latin typeface="Helvetica" pitchFamily="2" charset="0"/>
              </a:rPr>
              <a:t> is very similar.</a:t>
            </a:r>
            <a:endParaRPr kumimoji="0" lang="en-RU" sz="180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1B59A551-5A9A-2545-AF5C-B433CD9C6C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3645006"/>
            <a:ext cx="4975225" cy="2603315"/>
          </a:xfrm>
          <a:prstGeom prst="rect">
            <a:avLst/>
          </a:prstGeom>
        </p:spPr>
      </p:pic>
      <p:sp>
        <p:nvSpPr>
          <p:cNvPr id="12" name="TextBox 11">
            <a:extLst>
              <a:ext uri="{FF2B5EF4-FFF2-40B4-BE49-F238E27FC236}">
                <a16:creationId xmlns:a16="http://schemas.microsoft.com/office/drawing/2014/main" id="{5981B1F1-C925-5742-8C01-7C28C4A2165D}"/>
              </a:ext>
            </a:extLst>
          </p:cNvPr>
          <p:cNvSpPr txBox="1"/>
          <p:nvPr/>
        </p:nvSpPr>
        <p:spPr>
          <a:xfrm>
            <a:off x="6363970" y="3645006"/>
            <a:ext cx="414147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latin typeface="Helvetica" pitchFamily="2" charset="0"/>
              </a:rPr>
              <a:t>However, implementation of the </a:t>
            </a:r>
            <a:r>
              <a:rPr lang="en-US" b="1" dirty="0">
                <a:latin typeface="Helvetica" pitchFamily="2" charset="0"/>
              </a:rPr>
              <a:t>operator *= </a:t>
            </a:r>
            <a:r>
              <a:rPr lang="en-US" dirty="0">
                <a:latin typeface="Helvetica" pitchFamily="2" charset="0"/>
              </a:rPr>
              <a:t>is a little more complicated, just because cross product multiplication is a complicated arithmetic operation.</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20765685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Default Constructor</a:t>
            </a:r>
            <a:endParaRPr lang="ru-RU" dirty="0"/>
          </a:p>
        </p:txBody>
      </p:sp>
      <p:sp>
        <p:nvSpPr>
          <p:cNvPr id="9" name="TextBox 8">
            <a:extLst>
              <a:ext uri="{FF2B5EF4-FFF2-40B4-BE49-F238E27FC236}">
                <a16:creationId xmlns:a16="http://schemas.microsoft.com/office/drawing/2014/main" id="{A1C51B4D-B102-234C-878A-AAA5C63FA203}"/>
              </a:ext>
            </a:extLst>
          </p:cNvPr>
          <p:cNvSpPr txBox="1"/>
          <p:nvPr/>
        </p:nvSpPr>
        <p:spPr>
          <a:xfrm>
            <a:off x="1120775" y="1587500"/>
            <a:ext cx="4192630"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In most cases (in which specifically we will discuss later), the structure has a </a:t>
            </a:r>
            <a:r>
              <a:rPr lang="en-GB" b="1" dirty="0"/>
              <a:t>default constructor</a:t>
            </a:r>
            <a:r>
              <a:rPr lang="en-GB" dirty="0"/>
              <a:t> which does not accept any arguments and initializes all fields by default.</a:t>
            </a:r>
          </a:p>
          <a:p>
            <a:pPr hangingPunct="0"/>
            <a:endParaRPr lang="en-GB" dirty="0"/>
          </a:p>
          <a:p>
            <a:pPr hangingPunct="0"/>
            <a:r>
              <a:rPr lang="en-GB" dirty="0"/>
              <a:t>For example, in the case of our structure, the default constructor will fill </a:t>
            </a:r>
            <a:r>
              <a:rPr lang="en-GB" b="1" dirty="0"/>
              <a:t>x</a:t>
            </a:r>
            <a:r>
              <a:rPr lang="en-GB" dirty="0"/>
              <a:t> and </a:t>
            </a:r>
            <a:r>
              <a:rPr lang="en-GB" b="1" dirty="0"/>
              <a:t>y</a:t>
            </a:r>
            <a:r>
              <a:rPr lang="en-GB" dirty="0"/>
              <a:t> with zeros (and not random values, how would it happen if we set these variables in the main function)</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01F848AA-6131-294D-9D92-D36078181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1056" y="1587500"/>
            <a:ext cx="6210300" cy="3683000"/>
          </a:xfrm>
          <a:prstGeom prst="rect">
            <a:avLst/>
          </a:prstGeom>
        </p:spPr>
      </p:pic>
    </p:spTree>
    <p:extLst>
      <p:ext uri="{BB962C8B-B14F-4D97-AF65-F5344CB8AC3E}">
        <p14:creationId xmlns:p14="http://schemas.microsoft.com/office/powerpoint/2010/main" val="3524275471"/>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compound assignment operators</a:t>
            </a:r>
            <a:endParaRPr lang="ru-RU" dirty="0"/>
          </a:p>
        </p:txBody>
      </p:sp>
      <p:sp>
        <p:nvSpPr>
          <p:cNvPr id="14" name="TextBox 13">
            <a:extLst>
              <a:ext uri="{FF2B5EF4-FFF2-40B4-BE49-F238E27FC236}">
                <a16:creationId xmlns:a16="http://schemas.microsoft.com/office/drawing/2014/main" id="{AE0D6AD8-7E0E-6946-8F9F-40F458075294}"/>
              </a:ext>
            </a:extLst>
          </p:cNvPr>
          <p:cNvSpPr txBox="1"/>
          <p:nvPr/>
        </p:nvSpPr>
        <p:spPr>
          <a:xfrm>
            <a:off x="1120775" y="2149410"/>
            <a:ext cx="972629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t>Great, we learned how to multiply a vector by a vector. But what if we want to multiply a vector by a number? Let's define a second method * = that will take a number. One definition rule is not violated in this case, because the signatures are different.</a:t>
            </a:r>
            <a:endParaRPr lang="en-RU" dirty="0"/>
          </a:p>
        </p:txBody>
      </p:sp>
      <p:pic>
        <p:nvPicPr>
          <p:cNvPr id="4" name="Picture 3">
            <a:extLst>
              <a:ext uri="{FF2B5EF4-FFF2-40B4-BE49-F238E27FC236}">
                <a16:creationId xmlns:a16="http://schemas.microsoft.com/office/drawing/2014/main" id="{C90D9265-A616-A340-8438-FF4CE02600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426086"/>
            <a:ext cx="5118100" cy="1841500"/>
          </a:xfrm>
          <a:prstGeom prst="rect">
            <a:avLst/>
          </a:prstGeom>
        </p:spPr>
      </p:pic>
    </p:spTree>
    <p:extLst>
      <p:ext uri="{BB962C8B-B14F-4D97-AF65-F5344CB8AC3E}">
        <p14:creationId xmlns:p14="http://schemas.microsoft.com/office/powerpoint/2010/main" val="1540070690"/>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compound assignment operators</a:t>
            </a:r>
            <a:endParaRPr lang="ru-RU" dirty="0"/>
          </a:p>
        </p:txBody>
      </p:sp>
      <p:pic>
        <p:nvPicPr>
          <p:cNvPr id="4" name="Picture 3">
            <a:extLst>
              <a:ext uri="{FF2B5EF4-FFF2-40B4-BE49-F238E27FC236}">
                <a16:creationId xmlns:a16="http://schemas.microsoft.com/office/drawing/2014/main" id="{F835A0EE-638D-5B47-AAC5-73ADB6D27D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10" y="2658877"/>
            <a:ext cx="11127179" cy="3843629"/>
          </a:xfrm>
          <a:prstGeom prst="rect">
            <a:avLst/>
          </a:prstGeom>
        </p:spPr>
      </p:pic>
      <p:sp>
        <p:nvSpPr>
          <p:cNvPr id="6" name="TextBox 5">
            <a:extLst>
              <a:ext uri="{FF2B5EF4-FFF2-40B4-BE49-F238E27FC236}">
                <a16:creationId xmlns:a16="http://schemas.microsoft.com/office/drawing/2014/main" id="{9CF9B449-CE4C-0742-A070-B86BCBE42373}"/>
              </a:ext>
            </a:extLst>
          </p:cNvPr>
          <p:cNvSpPr txBox="1"/>
          <p:nvPr/>
        </p:nvSpPr>
        <p:spPr>
          <a:xfrm>
            <a:off x="570016" y="1484416"/>
            <a:ext cx="1108957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Summarizing up the </a:t>
            </a:r>
            <a:r>
              <a:rPr lang="en-GB" b="1" dirty="0">
                <a:solidFill>
                  <a:schemeClr val="accent4"/>
                </a:solidFill>
              </a:rPr>
              <a:t>compound assignment operators redefinition</a:t>
            </a:r>
            <a:r>
              <a:rPr lang="en-GB" dirty="0">
                <a:solidFill>
                  <a:schemeClr val="accent4"/>
                </a:solidFill>
              </a:rPr>
              <a:t> topic, I want to say that the examples I have shown is applicable to other compound assignment operators. Every other compound </a:t>
            </a:r>
            <a:r>
              <a:rPr lang="en-GB" dirty="0" err="1">
                <a:solidFill>
                  <a:schemeClr val="accent4"/>
                </a:solidFill>
              </a:rPr>
              <a:t>assignement</a:t>
            </a:r>
            <a:r>
              <a:rPr lang="en-GB" dirty="0">
                <a:solidFill>
                  <a:schemeClr val="accent4"/>
                </a:solidFill>
              </a:rPr>
              <a:t> operator can be redefined simply. Here in the table I gave the signatures of these operators:</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sp>
        <p:nvSpPr>
          <p:cNvPr id="9" name="Frame 8">
            <a:extLst>
              <a:ext uri="{FF2B5EF4-FFF2-40B4-BE49-F238E27FC236}">
                <a16:creationId xmlns:a16="http://schemas.microsoft.com/office/drawing/2014/main" id="{F7067C45-3586-0442-A8AF-35D20E8B3108}"/>
              </a:ext>
            </a:extLst>
          </p:cNvPr>
          <p:cNvSpPr/>
          <p:nvPr/>
        </p:nvSpPr>
        <p:spPr>
          <a:xfrm>
            <a:off x="4762004" y="2505694"/>
            <a:ext cx="3218214" cy="4212320"/>
          </a:xfrm>
          <a:prstGeom prst="frame">
            <a:avLst/>
          </a:prstGeom>
          <a:solidFill>
            <a:srgbClr val="FB2B38">
              <a:alpha val="24314"/>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8473947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sp>
        <p:nvSpPr>
          <p:cNvPr id="3" name="TextBox 2">
            <a:extLst>
              <a:ext uri="{FF2B5EF4-FFF2-40B4-BE49-F238E27FC236}">
                <a16:creationId xmlns:a16="http://schemas.microsoft.com/office/drawing/2014/main" id="{0A36986C-9804-754A-A9E4-3B11DDB9BECC}"/>
              </a:ext>
            </a:extLst>
          </p:cNvPr>
          <p:cNvSpPr txBox="1"/>
          <p:nvPr/>
        </p:nvSpPr>
        <p:spPr>
          <a:xfrm>
            <a:off x="1136822" y="1467293"/>
            <a:ext cx="971024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Sometimes, we don't want to change the state of the original object when calculating the sum. In this case, we want to create a new object that will be the sum of the two original ones.</a:t>
            </a:r>
          </a:p>
          <a:p>
            <a:pPr hangingPunct="0"/>
            <a:br>
              <a:rPr lang="en-GB" dirty="0"/>
            </a:br>
            <a:r>
              <a:rPr lang="en-GB" dirty="0"/>
              <a:t>There are binary arithmetic operators for this: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A947E6E8-52B9-F046-8672-8FAFD9536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822" y="2798187"/>
            <a:ext cx="5448300" cy="2260600"/>
          </a:xfrm>
          <a:prstGeom prst="rect">
            <a:avLst/>
          </a:prstGeom>
        </p:spPr>
      </p:pic>
      <p:sp>
        <p:nvSpPr>
          <p:cNvPr id="11" name="TextBox 10">
            <a:extLst>
              <a:ext uri="{FF2B5EF4-FFF2-40B4-BE49-F238E27FC236}">
                <a16:creationId xmlns:a16="http://schemas.microsoft.com/office/drawing/2014/main" id="{F8044D8F-4EAE-8E4C-9D05-DC85F6BE19AD}"/>
              </a:ext>
            </a:extLst>
          </p:cNvPr>
          <p:cNvSpPr txBox="1"/>
          <p:nvPr/>
        </p:nvSpPr>
        <p:spPr>
          <a:xfrm>
            <a:off x="1120775" y="5189354"/>
            <a:ext cx="9710248"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So, binary arithmetic operators should receive two objects by </a:t>
            </a:r>
            <a:r>
              <a:rPr lang="en-GB" dirty="0" err="1"/>
              <a:t>const</a:t>
            </a:r>
            <a:r>
              <a:rPr lang="en-GB" dirty="0"/>
              <a:t> references and create new object, which stores the sum.</a:t>
            </a:r>
            <a:endParaRPr lang="ru-RU" dirty="0"/>
          </a:p>
          <a:p>
            <a:pPr hangingPunct="0"/>
            <a:endParaRPr lang="ru-RU" dirty="0"/>
          </a:p>
          <a:p>
            <a:pPr hangingPunct="0"/>
            <a:r>
              <a:rPr lang="en-GB" dirty="0"/>
              <a:t>Since the context of the binary operators is not limited to one object, I recommend implementing them out-of-class, this is the way I will show you.</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316496002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pic>
        <p:nvPicPr>
          <p:cNvPr id="5" name="Picture 4">
            <a:extLst>
              <a:ext uri="{FF2B5EF4-FFF2-40B4-BE49-F238E27FC236}">
                <a16:creationId xmlns:a16="http://schemas.microsoft.com/office/drawing/2014/main" id="{2A06812B-A207-5E43-B634-B3522E3A3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622" y="2000250"/>
            <a:ext cx="6553200" cy="2857500"/>
          </a:xfrm>
          <a:prstGeom prst="rect">
            <a:avLst/>
          </a:prstGeom>
        </p:spPr>
      </p:pic>
      <p:sp>
        <p:nvSpPr>
          <p:cNvPr id="7" name="TextBox 6">
            <a:extLst>
              <a:ext uri="{FF2B5EF4-FFF2-40B4-BE49-F238E27FC236}">
                <a16:creationId xmlns:a16="http://schemas.microsoft.com/office/drawing/2014/main" id="{559CFA60-EF76-9B49-8B58-35E57737F994}"/>
              </a:ext>
            </a:extLst>
          </p:cNvPr>
          <p:cNvSpPr txBox="1"/>
          <p:nvPr/>
        </p:nvSpPr>
        <p:spPr>
          <a:xfrm>
            <a:off x="1120775" y="1238844"/>
            <a:ext cx="4130847" cy="56323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In the screenshot on the right, I have given a common implementation of the binary </a:t>
            </a:r>
            <a:r>
              <a:rPr lang="en-GB" b="1" dirty="0"/>
              <a:t>operator +</a:t>
            </a:r>
            <a:r>
              <a:rPr lang="en-GB" dirty="0"/>
              <a:t>. Everything seems to be fine, however, let's note one </a:t>
            </a:r>
            <a:r>
              <a:rPr lang="en-GB" i="1" dirty="0"/>
              <a:t>subtlety</a:t>
            </a:r>
            <a:r>
              <a:rPr lang="en-GB" dirty="0"/>
              <a:t>: we have defined the logic for summing two vectors</a:t>
            </a:r>
            <a:r>
              <a:rPr lang="ru-RU" dirty="0"/>
              <a:t> </a:t>
            </a:r>
            <a:r>
              <a:rPr lang="en-US" b="1" dirty="0"/>
              <a:t>again</a:t>
            </a:r>
            <a:r>
              <a:rPr lang="en-GB" dirty="0"/>
              <a:t>! Remember, we have already done this in the case of the </a:t>
            </a:r>
            <a:r>
              <a:rPr lang="en-GB" b="1" dirty="0"/>
              <a:t>operator +=</a:t>
            </a:r>
            <a:r>
              <a:rPr lang="en-GB" dirty="0"/>
              <a:t>! It turns out that in this case we accidently utilized </a:t>
            </a:r>
            <a:r>
              <a:rPr lang="en-GB" dirty="0" err="1"/>
              <a:t>copypasting</a:t>
            </a:r>
            <a:r>
              <a:rPr lang="en-GB" dirty="0"/>
              <a:t>…</a:t>
            </a:r>
          </a:p>
          <a:p>
            <a:pPr hangingPunct="0"/>
            <a:endParaRPr lang="en-GB" dirty="0"/>
          </a:p>
          <a:p>
            <a:pPr hangingPunct="0"/>
            <a:r>
              <a:rPr lang="en-GB" dirty="0"/>
              <a:t>In the vector example, it is not clear why this is bad. But, believe me, in our course in the future we will consider more complex classes that have more sophisticated methods of addition. We would not like to use </a:t>
            </a:r>
            <a:r>
              <a:rPr lang="en-GB" dirty="0" err="1"/>
              <a:t>copypaste</a:t>
            </a:r>
            <a:r>
              <a:rPr lang="en-GB" dirty="0"/>
              <a:t> in this case. Instead of that, why not rely on the </a:t>
            </a:r>
            <a:r>
              <a:rPr lang="en-GB" b="1" dirty="0"/>
              <a:t>operator +=</a:t>
            </a:r>
            <a:r>
              <a:rPr lang="en-GB" dirty="0"/>
              <a:t>, which we have already implemented?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97706140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pic>
        <p:nvPicPr>
          <p:cNvPr id="4" name="Picture 3">
            <a:extLst>
              <a:ext uri="{FF2B5EF4-FFF2-40B4-BE49-F238E27FC236}">
                <a16:creationId xmlns:a16="http://schemas.microsoft.com/office/drawing/2014/main" id="{F0F57277-5B69-E140-9357-2301D6094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844755"/>
            <a:ext cx="6413500" cy="1689100"/>
          </a:xfrm>
          <a:prstGeom prst="rect">
            <a:avLst/>
          </a:prstGeom>
        </p:spPr>
      </p:pic>
      <p:sp>
        <p:nvSpPr>
          <p:cNvPr id="6" name="TextBox 5">
            <a:extLst>
              <a:ext uri="{FF2B5EF4-FFF2-40B4-BE49-F238E27FC236}">
                <a16:creationId xmlns:a16="http://schemas.microsoft.com/office/drawing/2014/main" id="{ED8C0AC0-BB2F-D046-AC35-94100DCC0D05}"/>
              </a:ext>
            </a:extLst>
          </p:cNvPr>
          <p:cNvSpPr txBox="1"/>
          <p:nvPr/>
        </p:nvSpPr>
        <p:spPr>
          <a:xfrm>
            <a:off x="1161535" y="3818237"/>
            <a:ext cx="1047853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Above is the correctly defined </a:t>
            </a:r>
            <a:r>
              <a:rPr lang="en-GB" b="1" dirty="0"/>
              <a:t>operator +=</a:t>
            </a:r>
            <a:r>
              <a:rPr lang="en-GB" dirty="0"/>
              <a:t> for the vector class. It consists of three parts:</a:t>
            </a:r>
          </a:p>
          <a:p>
            <a:pPr marL="285750" indent="-285750" hangingPunct="0">
              <a:buFont typeface="Arial" panose="020B0604020202020204" pitchFamily="34" charset="0"/>
              <a:buChar char="•"/>
            </a:pPr>
            <a:r>
              <a:rPr lang="en-GB" dirty="0"/>
              <a:t>Making a copy of the first vector</a:t>
            </a:r>
          </a:p>
          <a:p>
            <a:pPr marL="285750" indent="-285750" hangingPunct="0">
              <a:buFont typeface="Arial" panose="020B0604020202020204" pitchFamily="34" charset="0"/>
              <a:buChar char="•"/>
            </a:pPr>
            <a:r>
              <a:rPr lang="en-GB" dirty="0"/>
              <a:t>Calling </a:t>
            </a:r>
            <a:r>
              <a:rPr lang="en-GB" b="1" dirty="0"/>
              <a:t>operator +=</a:t>
            </a:r>
            <a:r>
              <a:rPr lang="en-GB" dirty="0"/>
              <a:t> on this copy</a:t>
            </a:r>
          </a:p>
          <a:p>
            <a:pPr marL="285750" indent="-285750" hangingPunct="0">
              <a:buFont typeface="Arial" panose="020B0604020202020204" pitchFamily="34" charset="0"/>
              <a:buChar char="•"/>
            </a:pPr>
            <a:r>
              <a:rPr lang="en-GB" dirty="0"/>
              <a:t>Returning the resulting value from a function</a:t>
            </a:r>
            <a:endParaRPr lang="ru-RU" dirty="0"/>
          </a:p>
          <a:p>
            <a:pPr marL="285750" indent="-285750" hangingPunct="0">
              <a:buFont typeface="Arial" panose="020B0604020202020204" pitchFamily="34" charset="0"/>
              <a:buChar char="•"/>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a:p>
            <a:pPr hangingPunct="0"/>
            <a:r>
              <a:rPr lang="en-GB" dirty="0"/>
              <a:t>This solution can even be written in one line using the concept of temporary object. Let's look at it in order to optimize our solution.</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239754216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Temporary object</a:t>
            </a:r>
            <a:endParaRPr lang="ru-RU" dirty="0"/>
          </a:p>
        </p:txBody>
      </p:sp>
      <p:sp>
        <p:nvSpPr>
          <p:cNvPr id="3" name="TextBox 2">
            <a:extLst>
              <a:ext uri="{FF2B5EF4-FFF2-40B4-BE49-F238E27FC236}">
                <a16:creationId xmlns:a16="http://schemas.microsoft.com/office/drawing/2014/main" id="{1842E9F2-AB3E-954D-A4C1-82775188A4E6}"/>
              </a:ext>
            </a:extLst>
          </p:cNvPr>
          <p:cNvSpPr txBox="1"/>
          <p:nvPr/>
        </p:nvSpPr>
        <p:spPr>
          <a:xfrm>
            <a:off x="1120775" y="1484416"/>
            <a:ext cx="81460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rPr>
              <a:t>C ++ allows us to create a temporary unnamed object by calling its constructor</a:t>
            </a:r>
            <a:r>
              <a:rPr lang="en-US" dirty="0">
                <a:solidFill>
                  <a:schemeClr val="accent4"/>
                </a:solidFill>
              </a:rPr>
              <a:t>:</a:t>
            </a:r>
          </a:p>
        </p:txBody>
      </p:sp>
      <p:pic>
        <p:nvPicPr>
          <p:cNvPr id="7" name="Picture 6">
            <a:extLst>
              <a:ext uri="{FF2B5EF4-FFF2-40B4-BE49-F238E27FC236}">
                <a16:creationId xmlns:a16="http://schemas.microsoft.com/office/drawing/2014/main" id="{4DFC6218-8FA1-CA43-A0F1-96BA3D80D1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338672"/>
            <a:ext cx="3797300" cy="1066800"/>
          </a:xfrm>
          <a:prstGeom prst="rect">
            <a:avLst/>
          </a:prstGeom>
        </p:spPr>
      </p:pic>
      <p:pic>
        <p:nvPicPr>
          <p:cNvPr id="9" name="Picture 8">
            <a:extLst>
              <a:ext uri="{FF2B5EF4-FFF2-40B4-BE49-F238E27FC236}">
                <a16:creationId xmlns:a16="http://schemas.microsoft.com/office/drawing/2014/main" id="{1179F444-FB7B-4648-A9EF-333EE0BAD3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870" y="2433922"/>
            <a:ext cx="3759200" cy="876300"/>
          </a:xfrm>
          <a:prstGeom prst="rect">
            <a:avLst/>
          </a:prstGeom>
        </p:spPr>
      </p:pic>
      <p:cxnSp>
        <p:nvCxnSpPr>
          <p:cNvPr id="11" name="Straight Arrow Connector 10">
            <a:extLst>
              <a:ext uri="{FF2B5EF4-FFF2-40B4-BE49-F238E27FC236}">
                <a16:creationId xmlns:a16="http://schemas.microsoft.com/office/drawing/2014/main" id="{F3BCC5E9-8343-D045-9304-C57BE74984DF}"/>
              </a:ext>
            </a:extLst>
          </p:cNvPr>
          <p:cNvCxnSpPr/>
          <p:nvPr/>
        </p:nvCxnSpPr>
        <p:spPr>
          <a:xfrm>
            <a:off x="5193780" y="2872072"/>
            <a:ext cx="1492028"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491A1E97-4B7A-DE47-B471-2C15F7D3E445}"/>
              </a:ext>
            </a:extLst>
          </p:cNvPr>
          <p:cNvSpPr txBox="1"/>
          <p:nvPr/>
        </p:nvSpPr>
        <p:spPr>
          <a:xfrm>
            <a:off x="1120775" y="3985648"/>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The temporary object can be used both to the left of the assignment operator (</a:t>
            </a:r>
            <a:r>
              <a:rPr lang="en-GB" dirty="0" err="1">
                <a:solidFill>
                  <a:schemeClr val="accent4"/>
                </a:solidFill>
              </a:rPr>
              <a:t>lvalue</a:t>
            </a:r>
            <a:r>
              <a:rPr lang="en-GB" dirty="0">
                <a:solidFill>
                  <a:schemeClr val="accent4"/>
                </a:solidFill>
              </a:rPr>
              <a:t>) and to the right (</a:t>
            </a:r>
            <a:r>
              <a:rPr lang="en-GB" dirty="0" err="1">
                <a:solidFill>
                  <a:schemeClr val="accent4"/>
                </a:solidFill>
              </a:rPr>
              <a:t>rvalue</a:t>
            </a:r>
            <a:r>
              <a:rPr lang="en-GB" dirty="0">
                <a:solidFill>
                  <a:schemeClr val="accent4"/>
                </a:solidFill>
              </a:rPr>
              <a:t>):</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16" name="Picture 15">
            <a:extLst>
              <a:ext uri="{FF2B5EF4-FFF2-40B4-BE49-F238E27FC236}">
                <a16:creationId xmlns:a16="http://schemas.microsoft.com/office/drawing/2014/main" id="{EFE0E868-8ACF-AE44-9CA1-2CEEC3A7AE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3050" y="4908212"/>
            <a:ext cx="6565900" cy="876300"/>
          </a:xfrm>
          <a:prstGeom prst="rect">
            <a:avLst/>
          </a:prstGeom>
        </p:spPr>
      </p:pic>
    </p:spTree>
    <p:extLst>
      <p:ext uri="{BB962C8B-B14F-4D97-AF65-F5344CB8AC3E}">
        <p14:creationId xmlns:p14="http://schemas.microsoft.com/office/powerpoint/2010/main" val="236293940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pic>
        <p:nvPicPr>
          <p:cNvPr id="5" name="Picture 4">
            <a:extLst>
              <a:ext uri="{FF2B5EF4-FFF2-40B4-BE49-F238E27FC236}">
                <a16:creationId xmlns:a16="http://schemas.microsoft.com/office/drawing/2014/main" id="{7ACF6CA0-807C-2C41-B43D-E088F1588B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762382"/>
            <a:ext cx="6502400" cy="1257300"/>
          </a:xfrm>
          <a:prstGeom prst="rect">
            <a:avLst/>
          </a:prstGeom>
        </p:spPr>
      </p:pic>
      <p:sp>
        <p:nvSpPr>
          <p:cNvPr id="7" name="TextBox 6">
            <a:extLst>
              <a:ext uri="{FF2B5EF4-FFF2-40B4-BE49-F238E27FC236}">
                <a16:creationId xmlns:a16="http://schemas.microsoft.com/office/drawing/2014/main" id="{223F5E76-9607-3F42-882E-84F2CB11236C}"/>
              </a:ext>
            </a:extLst>
          </p:cNvPr>
          <p:cNvSpPr txBox="1"/>
          <p:nvPr/>
        </p:nvSpPr>
        <p:spPr>
          <a:xfrm>
            <a:off x="1161535" y="1285103"/>
            <a:ext cx="85786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So let's use the concept of a temporary object to implement the binary </a:t>
            </a:r>
            <a:r>
              <a:rPr lang="en-GB" b="1" dirty="0"/>
              <a:t>operator +</a:t>
            </a:r>
            <a:r>
              <a:rPr lang="en-US" dirty="0"/>
              <a: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B70803E4-E9B9-CA41-B8F3-42C8993341CB}"/>
              </a:ext>
            </a:extLst>
          </p:cNvPr>
          <p:cNvSpPr txBox="1"/>
          <p:nvPr/>
        </p:nvSpPr>
        <p:spPr>
          <a:xfrm>
            <a:off x="1120775" y="3231495"/>
            <a:ext cx="972260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The advantage of this implementation is its versatility. It will almost always be convenient to define the binary </a:t>
            </a:r>
            <a:r>
              <a:rPr lang="en-GB" b="1" dirty="0"/>
              <a:t>operator +</a:t>
            </a:r>
            <a:r>
              <a:rPr lang="en-GB" dirty="0"/>
              <a:t> exactly as shown above.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0" name="Picture 9">
            <a:extLst>
              <a:ext uri="{FF2B5EF4-FFF2-40B4-BE49-F238E27FC236}">
                <a16:creationId xmlns:a16="http://schemas.microsoft.com/office/drawing/2014/main" id="{B6BA48B7-299F-BB45-9A30-498A57414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1535" y="4466211"/>
            <a:ext cx="6527800" cy="1270000"/>
          </a:xfrm>
          <a:prstGeom prst="rect">
            <a:avLst/>
          </a:prstGeom>
        </p:spPr>
      </p:pic>
      <p:sp>
        <p:nvSpPr>
          <p:cNvPr id="11" name="TextBox 10">
            <a:extLst>
              <a:ext uri="{FF2B5EF4-FFF2-40B4-BE49-F238E27FC236}">
                <a16:creationId xmlns:a16="http://schemas.microsoft.com/office/drawing/2014/main" id="{57C41D3B-99E0-B144-B615-9214984D295B}"/>
              </a:ext>
            </a:extLst>
          </p:cNvPr>
          <p:cNvSpPr txBox="1"/>
          <p:nvPr/>
        </p:nvSpPr>
        <p:spPr>
          <a:xfrm>
            <a:off x="1161535" y="3981688"/>
            <a:ext cx="599138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b="1" dirty="0"/>
              <a:t>Operator – </a:t>
            </a:r>
            <a:r>
              <a:rPr lang="en-GB" dirty="0"/>
              <a:t>and</a:t>
            </a:r>
            <a:r>
              <a:rPr lang="en-GB" b="1" dirty="0"/>
              <a:t> operator *</a:t>
            </a:r>
            <a:r>
              <a:rPr lang="en-GB" dirty="0"/>
              <a:t> can be implemented similarly:</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419400907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binary arithmetic operators</a:t>
            </a:r>
            <a:endParaRPr lang="ru-RU" dirty="0"/>
          </a:p>
        </p:txBody>
      </p:sp>
      <p:sp>
        <p:nvSpPr>
          <p:cNvPr id="3" name="TextBox 2">
            <a:extLst>
              <a:ext uri="{FF2B5EF4-FFF2-40B4-BE49-F238E27FC236}">
                <a16:creationId xmlns:a16="http://schemas.microsoft.com/office/drawing/2014/main" id="{2FBA3045-8C10-CA4E-9B3A-A3BE08127AEE}"/>
              </a:ext>
            </a:extLst>
          </p:cNvPr>
          <p:cNvSpPr txBox="1"/>
          <p:nvPr/>
        </p:nvSpPr>
        <p:spPr>
          <a:xfrm>
            <a:off x="1120775" y="2228673"/>
            <a:ext cx="406373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rPr>
              <a:t>Let’s support the </a:t>
            </a:r>
            <a:r>
              <a:rPr lang="en-GB" b="1" dirty="0">
                <a:solidFill>
                  <a:schemeClr val="accent4"/>
                </a:solidFill>
              </a:rPr>
              <a:t>operator *</a:t>
            </a:r>
            <a:r>
              <a:rPr lang="en-GB" dirty="0">
                <a:solidFill>
                  <a:schemeClr val="accent4"/>
                </a:solidFill>
              </a:rPr>
              <a:t> in case of:</a:t>
            </a:r>
          </a:p>
          <a:p>
            <a:pPr marL="285750" indent="-285750" hangingPunct="0">
              <a:buFont typeface="Arial" panose="020B0604020202020204" pitchFamily="34" charset="0"/>
              <a:buChar char="•"/>
            </a:pPr>
            <a:r>
              <a:rPr lang="en-GB" dirty="0">
                <a:solidFill>
                  <a:schemeClr val="accent4"/>
                </a:solidFill>
              </a:rPr>
              <a:t>multiplication vector by a vector</a:t>
            </a:r>
          </a:p>
          <a:p>
            <a:pPr marL="285750" indent="-285750" hangingPunct="0">
              <a:buFont typeface="Arial" panose="020B0604020202020204" pitchFamily="34" charset="0"/>
              <a:buChar char="•"/>
            </a:pPr>
            <a:r>
              <a:rPr lang="en-GB" dirty="0">
                <a:solidFill>
                  <a:schemeClr val="accent4"/>
                </a:solidFill>
              </a:rPr>
              <a:t>multiplication vector by a number</a:t>
            </a:r>
          </a:p>
          <a:p>
            <a:pPr marL="285750" indent="-285750" hangingPunct="0">
              <a:buFont typeface="Arial" panose="020B0604020202020204" pitchFamily="34" charset="0"/>
              <a:buChar char="•"/>
            </a:pPr>
            <a:r>
              <a:rPr lang="en-GB" dirty="0">
                <a:solidFill>
                  <a:schemeClr val="accent4"/>
                </a:solidFill>
              </a:rPr>
              <a:t>multiplication number by a vector</a:t>
            </a:r>
            <a:endParaRPr lang="en-RU" dirty="0">
              <a:solidFill>
                <a:schemeClr val="accent4"/>
              </a:solidFill>
              <a:sym typeface="Calibri"/>
            </a:endParaRPr>
          </a:p>
        </p:txBody>
      </p:sp>
      <p:pic>
        <p:nvPicPr>
          <p:cNvPr id="6" name="Picture 5">
            <a:extLst>
              <a:ext uri="{FF2B5EF4-FFF2-40B4-BE49-F238E27FC236}">
                <a16:creationId xmlns:a16="http://schemas.microsoft.com/office/drawing/2014/main" id="{D1593057-A943-2749-9FE2-1E7CD7F0B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864433"/>
            <a:ext cx="9817100" cy="889000"/>
          </a:xfrm>
          <a:prstGeom prst="rect">
            <a:avLst/>
          </a:prstGeom>
        </p:spPr>
      </p:pic>
    </p:spTree>
    <p:extLst>
      <p:ext uri="{BB962C8B-B14F-4D97-AF65-F5344CB8AC3E}">
        <p14:creationId xmlns:p14="http://schemas.microsoft.com/office/powerpoint/2010/main" val="30885654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unary arithmetic operators</a:t>
            </a:r>
            <a:endParaRPr lang="ru-RU" dirty="0"/>
          </a:p>
        </p:txBody>
      </p:sp>
      <p:sp>
        <p:nvSpPr>
          <p:cNvPr id="3" name="TextBox 2">
            <a:extLst>
              <a:ext uri="{FF2B5EF4-FFF2-40B4-BE49-F238E27FC236}">
                <a16:creationId xmlns:a16="http://schemas.microsoft.com/office/drawing/2014/main" id="{4896D55B-F58F-7F4F-9131-3B734F669AFC}"/>
              </a:ext>
            </a:extLst>
          </p:cNvPr>
          <p:cNvSpPr txBox="1"/>
          <p:nvPr/>
        </p:nvSpPr>
        <p:spPr>
          <a:xfrm>
            <a:off x="1120775" y="1351207"/>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We may want to get the reflected vector, relative to the origin. In the case of numbers, we use the unary operator – for this task.</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AF9EF52A-E512-CC4F-8725-B3111E1CE1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139044"/>
            <a:ext cx="5778500" cy="2057400"/>
          </a:xfrm>
          <a:prstGeom prst="rect">
            <a:avLst/>
          </a:prstGeom>
        </p:spPr>
      </p:pic>
      <p:sp>
        <p:nvSpPr>
          <p:cNvPr id="9" name="TextBox 8">
            <a:extLst>
              <a:ext uri="{FF2B5EF4-FFF2-40B4-BE49-F238E27FC236}">
                <a16:creationId xmlns:a16="http://schemas.microsoft.com/office/drawing/2014/main" id="{4A8E0710-1A3D-4749-8452-C8A4CF60D05C}"/>
              </a:ext>
            </a:extLst>
          </p:cNvPr>
          <p:cNvSpPr txBox="1"/>
          <p:nvPr/>
        </p:nvSpPr>
        <p:spPr>
          <a:xfrm>
            <a:off x="1120775" y="4337952"/>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Unary arithmetic operators doesn’t change the object they are applied too. Instead, they create a copy of the object. Usually they are defined in-class and, thus, </a:t>
            </a:r>
            <a:r>
              <a:rPr lang="en-GB" dirty="0" err="1">
                <a:solidFill>
                  <a:schemeClr val="accent4"/>
                </a:solidFill>
                <a:latin typeface="Helvetica" pitchFamily="2" charset="0"/>
              </a:rPr>
              <a:t>const</a:t>
            </a:r>
            <a:r>
              <a:rPr lang="en-GB" dirty="0">
                <a:solidFill>
                  <a:schemeClr val="accent4"/>
                </a:solidFill>
                <a:latin typeface="Helvetica" pitchFamily="2" charset="0"/>
              </a:rPr>
              <a:t>-qualified:</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15" name="Picture 14">
            <a:extLst>
              <a:ext uri="{FF2B5EF4-FFF2-40B4-BE49-F238E27FC236}">
                <a16:creationId xmlns:a16="http://schemas.microsoft.com/office/drawing/2014/main" id="{3B382D4C-C12B-3C4F-82A4-3F6CFD33EA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5125789"/>
            <a:ext cx="5918200" cy="698500"/>
          </a:xfrm>
          <a:prstGeom prst="rect">
            <a:avLst/>
          </a:prstGeom>
        </p:spPr>
      </p:pic>
    </p:spTree>
    <p:extLst>
      <p:ext uri="{BB962C8B-B14F-4D97-AF65-F5344CB8AC3E}">
        <p14:creationId xmlns:p14="http://schemas.microsoft.com/office/powerpoint/2010/main" val="435031076"/>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unary arithmetic operators</a:t>
            </a:r>
            <a:endParaRPr lang="ru-RU" dirty="0"/>
          </a:p>
        </p:txBody>
      </p:sp>
      <p:sp>
        <p:nvSpPr>
          <p:cNvPr id="3" name="TextBox 2">
            <a:extLst>
              <a:ext uri="{FF2B5EF4-FFF2-40B4-BE49-F238E27FC236}">
                <a16:creationId xmlns:a16="http://schemas.microsoft.com/office/drawing/2014/main" id="{4896D55B-F58F-7F4F-9131-3B734F669AFC}"/>
              </a:ext>
            </a:extLst>
          </p:cNvPr>
          <p:cNvSpPr txBox="1"/>
          <p:nvPr/>
        </p:nvSpPr>
        <p:spPr>
          <a:xfrm>
            <a:off x="1120775" y="2228673"/>
            <a:ext cx="972629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In addition to the unary </a:t>
            </a:r>
            <a:r>
              <a:rPr lang="en-GB" b="1" dirty="0">
                <a:solidFill>
                  <a:schemeClr val="accent4"/>
                </a:solidFill>
              </a:rPr>
              <a:t>operator </a:t>
            </a:r>
            <a:r>
              <a:rPr lang="ru-RU" b="1" dirty="0">
                <a:solidFill>
                  <a:schemeClr val="accent4"/>
                </a:solidFill>
              </a:rPr>
              <a:t>–</a:t>
            </a:r>
            <a:r>
              <a:rPr lang="en-GB" dirty="0">
                <a:solidFill>
                  <a:schemeClr val="accent4"/>
                </a:solidFill>
              </a:rPr>
              <a:t>, there is also the unary </a:t>
            </a:r>
            <a:r>
              <a:rPr lang="en-GB" b="1" dirty="0">
                <a:solidFill>
                  <a:schemeClr val="accent4"/>
                </a:solidFill>
              </a:rPr>
              <a:t>operator +</a:t>
            </a:r>
            <a:r>
              <a:rPr lang="en-GB" dirty="0">
                <a:solidFill>
                  <a:schemeClr val="accent4"/>
                </a:solidFill>
              </a:rPr>
              <a:t>. It might seem like </a:t>
            </a:r>
            <a:r>
              <a:rPr lang="en-US" dirty="0">
                <a:solidFill>
                  <a:schemeClr val="accent4"/>
                </a:solidFill>
              </a:rPr>
              <a:t>such operator </a:t>
            </a:r>
            <a:r>
              <a:rPr lang="en-GB" dirty="0">
                <a:solidFill>
                  <a:schemeClr val="accent4"/>
                </a:solidFill>
              </a:rPr>
              <a:t>doesn't make sense, because it just copies the value of the vector without changing it. Unfortunately, I cannot yet demonstrate a useful example using this operator, so for now, let's just define it:</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7E442C5E-45DC-B343-9E22-A87C3EE4C9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628352"/>
            <a:ext cx="6416847" cy="715966"/>
          </a:xfrm>
          <a:prstGeom prst="rect">
            <a:avLst/>
          </a:prstGeom>
        </p:spPr>
      </p:pic>
    </p:spTree>
    <p:extLst>
      <p:ext uri="{BB962C8B-B14F-4D97-AF65-F5344CB8AC3E}">
        <p14:creationId xmlns:p14="http://schemas.microsoft.com/office/powerpoint/2010/main" val="119110967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Methods</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5" y="1543091"/>
            <a:ext cx="4390340"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In addition to variables, we can define functions inside structures. A function defined inside structures is called a method.</a:t>
            </a:r>
          </a:p>
          <a:p>
            <a:endParaRPr lang="en-GB" dirty="0"/>
          </a:p>
          <a:p>
            <a:r>
              <a:rPr lang="en-GB" dirty="0"/>
              <a:t>In this case, all the variables contained in the instance of the structure will be available in the body of the function.</a:t>
            </a:r>
          </a:p>
          <a:p>
            <a:endParaRPr lang="en-GB" dirty="0"/>
          </a:p>
          <a:p>
            <a:r>
              <a:rPr lang="en-GB" dirty="0"/>
              <a:t>To call a method, we need to apply an </a:t>
            </a:r>
            <a:r>
              <a:rPr lang="en-GB" b="1" dirty="0"/>
              <a:t>operator .</a:t>
            </a:r>
            <a:r>
              <a:rPr lang="en-GB" dirty="0"/>
              <a:t> to some instance</a:t>
            </a:r>
            <a:endParaRPr lang="en-RU" dirty="0"/>
          </a:p>
        </p:txBody>
      </p:sp>
      <p:pic>
        <p:nvPicPr>
          <p:cNvPr id="5" name="Picture 4">
            <a:extLst>
              <a:ext uri="{FF2B5EF4-FFF2-40B4-BE49-F238E27FC236}">
                <a16:creationId xmlns:a16="http://schemas.microsoft.com/office/drawing/2014/main" id="{CA7A6D0A-30C4-5145-BA1C-995244E84A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9637" y="1047100"/>
            <a:ext cx="5140428" cy="5608626"/>
          </a:xfrm>
          <a:prstGeom prst="rect">
            <a:avLst/>
          </a:prstGeom>
        </p:spPr>
      </p:pic>
    </p:spTree>
    <p:extLst>
      <p:ext uri="{BB962C8B-B14F-4D97-AF65-F5344CB8AC3E}">
        <p14:creationId xmlns:p14="http://schemas.microsoft.com/office/powerpoint/2010/main" val="70476703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62500" lnSpcReduction="20000"/>
          </a:bodyPr>
          <a:lstStyle/>
          <a:p>
            <a:r>
              <a:rPr lang="en-US" dirty="0"/>
              <a:t>3D Vector: problem with binary and unary arithmetic operators</a:t>
            </a:r>
            <a:endParaRPr lang="ru-RU" dirty="0"/>
          </a:p>
        </p:txBody>
      </p:sp>
      <p:pic>
        <p:nvPicPr>
          <p:cNvPr id="6" name="Picture 5">
            <a:extLst>
              <a:ext uri="{FF2B5EF4-FFF2-40B4-BE49-F238E27FC236}">
                <a16:creationId xmlns:a16="http://schemas.microsoft.com/office/drawing/2014/main" id="{99A72737-4965-344A-B99F-CB9CE1B185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904600"/>
            <a:ext cx="4013200" cy="1181100"/>
          </a:xfrm>
          <a:prstGeom prst="rect">
            <a:avLst/>
          </a:prstGeom>
        </p:spPr>
      </p:pic>
      <p:sp>
        <p:nvSpPr>
          <p:cNvPr id="7" name="TextBox 6">
            <a:extLst>
              <a:ext uri="{FF2B5EF4-FFF2-40B4-BE49-F238E27FC236}">
                <a16:creationId xmlns:a16="http://schemas.microsoft.com/office/drawing/2014/main" id="{6B500B56-10BD-EA4A-B088-7705FFAF05F5}"/>
              </a:ext>
            </a:extLst>
          </p:cNvPr>
          <p:cNvSpPr txBox="1"/>
          <p:nvPr/>
        </p:nvSpPr>
        <p:spPr>
          <a:xfrm>
            <a:off x="1120775" y="1317350"/>
            <a:ext cx="33624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Consider the following example: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EE41993B-95AE-474F-AB60-CB867043DBC0}"/>
              </a:ext>
            </a:extLst>
          </p:cNvPr>
          <p:cNvSpPr txBox="1"/>
          <p:nvPr/>
        </p:nvSpPr>
        <p:spPr>
          <a:xfrm>
            <a:off x="1104405" y="3277590"/>
            <a:ext cx="10153403"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On the second line in the main function, we are assigning to a temporary object. Obviously, such an operation is meaningless, because the temporary object will not be available in the future.</a:t>
            </a:r>
            <a:endParaRPr lang="ru-RU" dirty="0">
              <a:solidFill>
                <a:schemeClr val="accent4"/>
              </a:solidFill>
            </a:endParaRPr>
          </a:p>
          <a:p>
            <a:pPr hangingPunct="0"/>
            <a:endParaRPr kumimoji="0" lang="ru-RU" sz="1800" b="0" i="0" u="none" strike="noStrike" cap="none" spc="0" normalizeH="0" baseline="0" dirty="0">
              <a:ln>
                <a:noFill/>
              </a:ln>
              <a:solidFill>
                <a:schemeClr val="accent4"/>
              </a:solidFill>
              <a:effectLst/>
              <a:uFillTx/>
              <a:latin typeface="+mj-lt"/>
              <a:ea typeface="+mj-ea"/>
              <a:cs typeface="+mj-cs"/>
              <a:sym typeface="Calibri"/>
            </a:endParaRPr>
          </a:p>
          <a:p>
            <a:pPr hangingPunct="0"/>
            <a:r>
              <a:rPr lang="en-GB" dirty="0"/>
              <a:t>This is allowed because the result of a unary </a:t>
            </a:r>
            <a:r>
              <a:rPr lang="en-GB" b="1" dirty="0"/>
              <a:t>operator </a:t>
            </a:r>
            <a:r>
              <a:rPr lang="ru-RU" b="1" dirty="0"/>
              <a:t>–</a:t>
            </a:r>
            <a:r>
              <a:rPr lang="ru-RU" dirty="0"/>
              <a:t> </a:t>
            </a:r>
            <a:r>
              <a:rPr lang="en-GB" dirty="0"/>
              <a:t>is an </a:t>
            </a:r>
            <a:r>
              <a:rPr lang="en-GB" dirty="0" err="1"/>
              <a:t>lvalue</a:t>
            </a:r>
            <a:r>
              <a:rPr lang="en-GB" dirty="0"/>
              <a:t> (a value that can be used as the left operand of an assignment operator) in our case.</a:t>
            </a:r>
            <a:endParaRPr lang="ru-RU" dirty="0"/>
          </a:p>
          <a:p>
            <a:pPr hangingPunct="0"/>
            <a:endParaRPr kumimoji="0" lang="ru-RU" sz="1800" b="0" i="0" u="none" strike="noStrike" cap="none" spc="0" normalizeH="0" baseline="0" dirty="0">
              <a:ln>
                <a:noFill/>
              </a:ln>
              <a:solidFill>
                <a:schemeClr val="accent4"/>
              </a:solidFill>
              <a:effectLst/>
              <a:uFillTx/>
              <a:latin typeface="+mj-lt"/>
              <a:ea typeface="+mj-ea"/>
              <a:cs typeface="+mj-cs"/>
              <a:sym typeface="Calibri"/>
            </a:endParaRPr>
          </a:p>
          <a:p>
            <a:pPr hangingPunct="0"/>
            <a:r>
              <a:rPr lang="en-GB" dirty="0"/>
              <a:t>By the way, in the case of int, this idea will not work.</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12" name="Picture 11">
            <a:extLst>
              <a:ext uri="{FF2B5EF4-FFF2-40B4-BE49-F238E27FC236}">
                <a16:creationId xmlns:a16="http://schemas.microsoft.com/office/drawing/2014/main" id="{0B03356D-B7B0-734D-B4BB-9C7343F80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8047" y="5028788"/>
            <a:ext cx="3479800" cy="1384300"/>
          </a:xfrm>
          <a:prstGeom prst="rect">
            <a:avLst/>
          </a:prstGeom>
        </p:spPr>
      </p:pic>
    </p:spTree>
    <p:extLst>
      <p:ext uri="{BB962C8B-B14F-4D97-AF65-F5344CB8AC3E}">
        <p14:creationId xmlns:p14="http://schemas.microsoft.com/office/powerpoint/2010/main" val="265699976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62500" lnSpcReduction="20000"/>
          </a:bodyPr>
          <a:lstStyle/>
          <a:p>
            <a:r>
              <a:rPr lang="en-US" dirty="0"/>
              <a:t>3D Vector: problem with binary and unary arithmetic operators</a:t>
            </a:r>
            <a:endParaRPr lang="ru-RU" dirty="0"/>
          </a:p>
        </p:txBody>
      </p:sp>
      <p:sp>
        <p:nvSpPr>
          <p:cNvPr id="3" name="TextBox 2">
            <a:extLst>
              <a:ext uri="{FF2B5EF4-FFF2-40B4-BE49-F238E27FC236}">
                <a16:creationId xmlns:a16="http://schemas.microsoft.com/office/drawing/2014/main" id="{34950800-A0B9-124B-BBEE-62F7D2CF9A07}"/>
              </a:ext>
            </a:extLst>
          </p:cNvPr>
          <p:cNvSpPr txBox="1"/>
          <p:nvPr/>
        </p:nvSpPr>
        <p:spPr>
          <a:xfrm>
            <a:off x="1120775" y="1306285"/>
            <a:ext cx="1005390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So how do we fix the problem? The obvious solution is to return an </a:t>
            </a:r>
            <a:r>
              <a:rPr lang="en-GB" dirty="0" err="1"/>
              <a:t>rvalue</a:t>
            </a:r>
            <a:r>
              <a:rPr lang="en-GB" dirty="0"/>
              <a:t> instead of an </a:t>
            </a:r>
            <a:r>
              <a:rPr lang="en-GB" dirty="0" err="1"/>
              <a:t>lvalue</a:t>
            </a:r>
            <a:r>
              <a:rPr lang="en-GB" dirty="0"/>
              <a:t> from the </a:t>
            </a:r>
            <a:r>
              <a:rPr lang="en-GB" b="1" dirty="0"/>
              <a:t>operator</a:t>
            </a:r>
            <a:r>
              <a:rPr lang="ru-RU" b="1" dirty="0"/>
              <a:t> –</a:t>
            </a:r>
            <a:r>
              <a:rPr lang="en-GB" dirty="0"/>
              <a:t>.</a:t>
            </a:r>
            <a:r>
              <a:rPr lang="ru-RU" dirty="0"/>
              <a:t> </a:t>
            </a:r>
            <a:r>
              <a:rPr lang="en-GB" dirty="0"/>
              <a:t>To do this, just add a </a:t>
            </a:r>
            <a:r>
              <a:rPr lang="en-GB" dirty="0" err="1"/>
              <a:t>const</a:t>
            </a:r>
            <a:r>
              <a:rPr lang="en-GB" dirty="0"/>
              <a:t>-qualifier to the return type of the </a:t>
            </a:r>
            <a:r>
              <a:rPr lang="en-GB" b="1" dirty="0"/>
              <a:t>operator</a:t>
            </a:r>
            <a:r>
              <a:rPr lang="ru-RU" b="1" dirty="0"/>
              <a:t> –</a:t>
            </a:r>
            <a:r>
              <a:rPr lang="en-GB" dirty="0"/>
              <a:t>.</a:t>
            </a:r>
            <a:endParaRPr lang="ru-RU" dirty="0"/>
          </a:p>
          <a:p>
            <a:pPr hangingPunct="0"/>
            <a:endParaRPr lang="ru-RU" dirty="0"/>
          </a:p>
          <a:p>
            <a:pPr hangingPunct="0"/>
            <a:r>
              <a:rPr lang="en-GB" b="1" dirty="0"/>
              <a:t>WARNING</a:t>
            </a:r>
            <a:r>
              <a:rPr lang="en-GB" dirty="0"/>
              <a:t>: do not confuse </a:t>
            </a:r>
            <a:r>
              <a:rPr lang="en-GB" dirty="0" err="1"/>
              <a:t>const</a:t>
            </a:r>
            <a:r>
              <a:rPr lang="en-GB" dirty="0"/>
              <a:t>-qualifier applied to return type and </a:t>
            </a:r>
            <a:r>
              <a:rPr lang="en-GB" dirty="0" err="1"/>
              <a:t>const</a:t>
            </a:r>
            <a:r>
              <a:rPr lang="en-GB" dirty="0"/>
              <a:t>-qualifier of a method!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0" name="Picture 9">
            <a:extLst>
              <a:ext uri="{FF2B5EF4-FFF2-40B4-BE49-F238E27FC236}">
                <a16:creationId xmlns:a16="http://schemas.microsoft.com/office/drawing/2014/main" id="{B8D21550-3F07-284F-97D9-5904285D04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4194267"/>
            <a:ext cx="7919522" cy="1484910"/>
          </a:xfrm>
          <a:prstGeom prst="rect">
            <a:avLst/>
          </a:prstGeom>
        </p:spPr>
      </p:pic>
      <p:sp>
        <p:nvSpPr>
          <p:cNvPr id="11" name="TextBox 10">
            <a:extLst>
              <a:ext uri="{FF2B5EF4-FFF2-40B4-BE49-F238E27FC236}">
                <a16:creationId xmlns:a16="http://schemas.microsoft.com/office/drawing/2014/main" id="{14FCA053-8889-C44A-91F9-097E45242E39}"/>
              </a:ext>
            </a:extLst>
          </p:cNvPr>
          <p:cNvSpPr txBox="1"/>
          <p:nvPr/>
        </p:nvSpPr>
        <p:spPr>
          <a:xfrm>
            <a:off x="1120775" y="3761509"/>
            <a:ext cx="829566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rPr>
              <a:t>Well, now the same line of code will not work</a:t>
            </a:r>
            <a:r>
              <a:rPr lang="ru-RU" dirty="0">
                <a:solidFill>
                  <a:schemeClr val="accent4"/>
                </a:solidFill>
              </a:rPr>
              <a:t> (</a:t>
            </a:r>
            <a:r>
              <a:rPr lang="en-US" dirty="0">
                <a:solidFill>
                  <a:schemeClr val="accent4"/>
                </a:solidFill>
              </a:rPr>
              <a:t>which is great</a:t>
            </a:r>
            <a:r>
              <a:rPr lang="ru-RU" dirty="0">
                <a:solidFill>
                  <a:schemeClr val="accent4"/>
                </a:solidFill>
              </a:rPr>
              <a:t>)</a:t>
            </a:r>
            <a:r>
              <a:rPr lang="en-GB" dirty="0">
                <a:solidFill>
                  <a:schemeClr val="accent4"/>
                </a:solidFill>
              </a:rPr>
              <a:t> and CE will appear:</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15" name="Picture 14">
            <a:extLst>
              <a:ext uri="{FF2B5EF4-FFF2-40B4-BE49-F238E27FC236}">
                <a16:creationId xmlns:a16="http://schemas.microsoft.com/office/drawing/2014/main" id="{4CF506AC-97A9-3440-BBFC-13F619BA26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2803860"/>
            <a:ext cx="6464300" cy="660400"/>
          </a:xfrm>
          <a:prstGeom prst="rect">
            <a:avLst/>
          </a:prstGeom>
        </p:spPr>
      </p:pic>
    </p:spTree>
    <p:extLst>
      <p:ext uri="{BB962C8B-B14F-4D97-AF65-F5344CB8AC3E}">
        <p14:creationId xmlns:p14="http://schemas.microsoft.com/office/powerpoint/2010/main" val="51059673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62500" lnSpcReduction="20000"/>
          </a:bodyPr>
          <a:lstStyle/>
          <a:p>
            <a:r>
              <a:rPr lang="en-US" dirty="0"/>
              <a:t>3D Vector: problem with binary and unary arithmetic operators</a:t>
            </a:r>
            <a:endParaRPr lang="ru-RU" dirty="0"/>
          </a:p>
        </p:txBody>
      </p:sp>
      <p:pic>
        <p:nvPicPr>
          <p:cNvPr id="8" name="Picture 7">
            <a:extLst>
              <a:ext uri="{FF2B5EF4-FFF2-40B4-BE49-F238E27FC236}">
                <a16:creationId xmlns:a16="http://schemas.microsoft.com/office/drawing/2014/main" id="{E4FE8B69-F786-7344-8FF2-D23AD2F2DC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072716"/>
            <a:ext cx="10528300" cy="1600200"/>
          </a:xfrm>
          <a:prstGeom prst="rect">
            <a:avLst/>
          </a:prstGeom>
        </p:spPr>
      </p:pic>
      <p:sp>
        <p:nvSpPr>
          <p:cNvPr id="12" name="TextBox 11">
            <a:extLst>
              <a:ext uri="{FF2B5EF4-FFF2-40B4-BE49-F238E27FC236}">
                <a16:creationId xmlns:a16="http://schemas.microsoft.com/office/drawing/2014/main" id="{468A1959-546A-FE4D-9AA8-9012277F34FC}"/>
              </a:ext>
            </a:extLst>
          </p:cNvPr>
          <p:cNvSpPr txBox="1"/>
          <p:nvPr/>
        </p:nvSpPr>
        <p:spPr>
          <a:xfrm>
            <a:off x="1069047" y="4838712"/>
            <a:ext cx="1005390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i="1" dirty="0">
                <a:solidFill>
                  <a:schemeClr val="accent4"/>
                </a:solidFill>
              </a:rPr>
              <a:t>Note: </a:t>
            </a:r>
            <a:r>
              <a:rPr lang="en-GB" i="1" dirty="0" err="1">
                <a:solidFill>
                  <a:schemeClr val="accent4"/>
                </a:solidFill>
              </a:rPr>
              <a:t>CLion</a:t>
            </a:r>
            <a:r>
              <a:rPr lang="en-GB" i="1" dirty="0">
                <a:solidFill>
                  <a:schemeClr val="accent4"/>
                </a:solidFill>
              </a:rPr>
              <a:t> marked the return type in yellow because this solution is not entirely correct. We'll dive into details later when we will be discussing the so-called reference qualifiers. Later, we will come up with a correct solution of the problem using them. The current solution should be taken as temporary.</a:t>
            </a:r>
            <a:endParaRPr kumimoji="0" lang="en-RU" sz="1800" i="1" u="none" strike="noStrike" cap="none" spc="0" normalizeH="0" baseline="0" dirty="0">
              <a:ln>
                <a:noFill/>
              </a:ln>
              <a:solidFill>
                <a:schemeClr val="accent4"/>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C5C9F1F2-A706-3548-8E0E-E5672744A3CC}"/>
              </a:ext>
            </a:extLst>
          </p:cNvPr>
          <p:cNvSpPr txBox="1"/>
          <p:nvPr/>
        </p:nvSpPr>
        <p:spPr>
          <a:xfrm>
            <a:off x="1104405" y="1401288"/>
            <a:ext cx="79326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rPr>
              <a:t>Let's update the return type in all places where a similar problem might arise.</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4" name="Picture 3">
            <a:extLst>
              <a:ext uri="{FF2B5EF4-FFF2-40B4-BE49-F238E27FC236}">
                <a16:creationId xmlns:a16="http://schemas.microsoft.com/office/drawing/2014/main" id="{5E0E5B25-B28B-8E42-BFC6-827065B89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1725396"/>
            <a:ext cx="7096468" cy="1084539"/>
          </a:xfrm>
          <a:prstGeom prst="rect">
            <a:avLst/>
          </a:prstGeom>
        </p:spPr>
      </p:pic>
    </p:spTree>
    <p:extLst>
      <p:ext uri="{BB962C8B-B14F-4D97-AF65-F5344CB8AC3E}">
        <p14:creationId xmlns:p14="http://schemas.microsoft.com/office/powerpoint/2010/main" val="308995424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arithmetic operators</a:t>
            </a:r>
            <a:endParaRPr lang="ru-RU" dirty="0"/>
          </a:p>
        </p:txBody>
      </p:sp>
      <p:sp>
        <p:nvSpPr>
          <p:cNvPr id="6" name="TextBox 5">
            <a:extLst>
              <a:ext uri="{FF2B5EF4-FFF2-40B4-BE49-F238E27FC236}">
                <a16:creationId xmlns:a16="http://schemas.microsoft.com/office/drawing/2014/main" id="{9CF9B449-CE4C-0742-A070-B86BCBE42373}"/>
              </a:ext>
            </a:extLst>
          </p:cNvPr>
          <p:cNvSpPr txBox="1"/>
          <p:nvPr/>
        </p:nvSpPr>
        <p:spPr>
          <a:xfrm>
            <a:off x="551213" y="1187792"/>
            <a:ext cx="110895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Summarizing up the </a:t>
            </a:r>
            <a:r>
              <a:rPr lang="en-GB" b="1" dirty="0">
                <a:solidFill>
                  <a:schemeClr val="accent4"/>
                </a:solidFill>
              </a:rPr>
              <a:t>arithmetic operators redefinition</a:t>
            </a:r>
            <a:r>
              <a:rPr lang="en-GB" dirty="0">
                <a:solidFill>
                  <a:schemeClr val="accent4"/>
                </a:solidFill>
              </a:rPr>
              <a:t> topic, I want to show you the table below:</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3861BE44-7058-1C4E-AB49-CBBB85E2A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44" y="1694965"/>
            <a:ext cx="11569309" cy="2390931"/>
          </a:xfrm>
          <a:prstGeom prst="rect">
            <a:avLst/>
          </a:prstGeom>
        </p:spPr>
      </p:pic>
      <p:sp>
        <p:nvSpPr>
          <p:cNvPr id="7" name="Frame 6">
            <a:extLst>
              <a:ext uri="{FF2B5EF4-FFF2-40B4-BE49-F238E27FC236}">
                <a16:creationId xmlns:a16="http://schemas.microsoft.com/office/drawing/2014/main" id="{D8400BB5-F311-5F40-B5AE-D7C86E10779C}"/>
              </a:ext>
            </a:extLst>
          </p:cNvPr>
          <p:cNvSpPr/>
          <p:nvPr/>
        </p:nvSpPr>
        <p:spPr>
          <a:xfrm>
            <a:off x="8063344" y="1557122"/>
            <a:ext cx="3206338" cy="2873829"/>
          </a:xfrm>
          <a:prstGeom prst="frame">
            <a:avLst/>
          </a:prstGeom>
          <a:solidFill>
            <a:srgbClr val="FB2B38">
              <a:alpha val="24314"/>
            </a:srgb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a:ln>
                <a:noFill/>
              </a:ln>
              <a:solidFill>
                <a:srgbClr val="323332"/>
              </a:solidFill>
              <a:effectLst/>
              <a:uFillTx/>
              <a:latin typeface="+mj-lt"/>
              <a:ea typeface="+mj-ea"/>
              <a:cs typeface="+mj-cs"/>
              <a:sym typeface="Calibri"/>
            </a:endParaRPr>
          </a:p>
        </p:txBody>
      </p:sp>
      <p:sp>
        <p:nvSpPr>
          <p:cNvPr id="8" name="TextBox 7">
            <a:extLst>
              <a:ext uri="{FF2B5EF4-FFF2-40B4-BE49-F238E27FC236}">
                <a16:creationId xmlns:a16="http://schemas.microsoft.com/office/drawing/2014/main" id="{365F73CB-E4BA-3A4C-BF88-96AC3C89A8EE}"/>
              </a:ext>
            </a:extLst>
          </p:cNvPr>
          <p:cNvSpPr txBox="1"/>
          <p:nvPr/>
        </p:nvSpPr>
        <p:spPr>
          <a:xfrm>
            <a:off x="439135" y="4450300"/>
            <a:ext cx="11089573"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Operators </a:t>
            </a:r>
            <a:r>
              <a:rPr lang="en-GB" b="1" dirty="0">
                <a:solidFill>
                  <a:schemeClr val="accent4"/>
                </a:solidFill>
              </a:rPr>
              <a:t>operator /</a:t>
            </a:r>
            <a:r>
              <a:rPr lang="en-GB" dirty="0">
                <a:solidFill>
                  <a:schemeClr val="accent4"/>
                </a:solidFill>
              </a:rPr>
              <a:t> and </a:t>
            </a:r>
            <a:r>
              <a:rPr lang="en-GB" b="1" dirty="0">
                <a:solidFill>
                  <a:schemeClr val="accent4"/>
                </a:solidFill>
              </a:rPr>
              <a:t>operator % </a:t>
            </a:r>
            <a:r>
              <a:rPr lang="en-GB" dirty="0">
                <a:solidFill>
                  <a:schemeClr val="accent4"/>
                </a:solidFill>
              </a:rPr>
              <a:t>can be redefined similarly to operators </a:t>
            </a:r>
            <a:r>
              <a:rPr lang="en-GB" b="1" dirty="0">
                <a:solidFill>
                  <a:schemeClr val="accent4"/>
                </a:solidFill>
              </a:rPr>
              <a:t>operator +</a:t>
            </a:r>
            <a:r>
              <a:rPr lang="en-GB" dirty="0">
                <a:solidFill>
                  <a:schemeClr val="accent4"/>
                </a:solidFill>
              </a:rPr>
              <a:t>, </a:t>
            </a:r>
            <a:r>
              <a:rPr lang="en-GB" b="1" dirty="0">
                <a:solidFill>
                  <a:schemeClr val="accent4"/>
                </a:solidFill>
              </a:rPr>
              <a:t>operator –</a:t>
            </a:r>
            <a:r>
              <a:rPr lang="en-GB" dirty="0">
                <a:solidFill>
                  <a:schemeClr val="accent4"/>
                </a:solidFill>
              </a:rPr>
              <a:t> and </a:t>
            </a:r>
            <a:r>
              <a:rPr lang="en-GB" b="1" dirty="0">
                <a:solidFill>
                  <a:schemeClr val="accent4"/>
                </a:solidFill>
              </a:rPr>
              <a:t>operator *</a:t>
            </a:r>
            <a:r>
              <a:rPr lang="en-GB" dirty="0">
                <a:solidFill>
                  <a:schemeClr val="accent4"/>
                </a:solidFill>
              </a:rPr>
              <a:t>.</a:t>
            </a:r>
          </a:p>
          <a:p>
            <a:pPr hangingPunct="0"/>
            <a:endParaRPr kumimoji="0" lang="en-GB" sz="1800" i="0" u="none" strike="noStrike" cap="none" spc="0" normalizeH="0" baseline="0" dirty="0">
              <a:ln>
                <a:noFill/>
              </a:ln>
              <a:solidFill>
                <a:schemeClr val="accent4"/>
              </a:solidFill>
              <a:effectLst/>
              <a:uFillTx/>
              <a:latin typeface="+mj-lt"/>
              <a:ea typeface="+mj-ea"/>
              <a:cs typeface="+mj-cs"/>
              <a:sym typeface="Calibri"/>
            </a:endParaRPr>
          </a:p>
          <a:p>
            <a:pPr hangingPunct="0"/>
            <a:r>
              <a:rPr lang="en-GB" dirty="0">
                <a:solidFill>
                  <a:schemeClr val="accent4"/>
                </a:solidFill>
                <a:latin typeface="Helvetica" pitchFamily="2" charset="0"/>
                <a:ea typeface="+mj-ea"/>
                <a:cs typeface="+mj-cs"/>
                <a:sym typeface="Calibri"/>
              </a:rPr>
              <a:t>Just don’t forget that every binary arithmetic operator should be implemented via a corresponding compound assignment operator.</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779226923"/>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comparison operators</a:t>
            </a:r>
            <a:endParaRPr lang="ru-RU" dirty="0"/>
          </a:p>
        </p:txBody>
      </p:sp>
      <p:sp>
        <p:nvSpPr>
          <p:cNvPr id="3" name="TextBox 2">
            <a:extLst>
              <a:ext uri="{FF2B5EF4-FFF2-40B4-BE49-F238E27FC236}">
                <a16:creationId xmlns:a16="http://schemas.microsoft.com/office/drawing/2014/main" id="{DF6F92B8-F304-0941-B2A1-11A6B1548A4A}"/>
              </a:ext>
            </a:extLst>
          </p:cNvPr>
          <p:cNvSpPr txBox="1"/>
          <p:nvPr/>
        </p:nvSpPr>
        <p:spPr>
          <a:xfrm>
            <a:off x="1120775" y="1187531"/>
            <a:ext cx="9726295" cy="9500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Let's define two helper operators that allow us to compare two vectors with each other: the </a:t>
            </a:r>
            <a:r>
              <a:rPr lang="en-GB" b="1" dirty="0">
                <a:solidFill>
                  <a:schemeClr val="accent4"/>
                </a:solidFill>
                <a:latin typeface="Helvetica" pitchFamily="2" charset="0"/>
              </a:rPr>
              <a:t>operator ==</a:t>
            </a:r>
            <a:r>
              <a:rPr lang="en-GB" dirty="0">
                <a:solidFill>
                  <a:schemeClr val="accent4"/>
                </a:solidFill>
                <a:latin typeface="Helvetica" pitchFamily="2" charset="0"/>
              </a:rPr>
              <a:t> and the </a:t>
            </a:r>
            <a:r>
              <a:rPr lang="en-GB" b="1" dirty="0">
                <a:solidFill>
                  <a:schemeClr val="accent4"/>
                </a:solidFill>
                <a:latin typeface="Helvetica" pitchFamily="2" charset="0"/>
              </a:rPr>
              <a:t>operator !=</a:t>
            </a:r>
            <a:r>
              <a:rPr lang="en-GB" dirty="0">
                <a:solidFill>
                  <a:schemeClr val="accent4"/>
                </a:solidFill>
                <a:latin typeface="Helvetica" pitchFamily="2" charset="0"/>
              </a:rPr>
              <a:t>. Since the coordinates of the vector are real numbers, we will compare them using the algorithm for comparing real numbers.</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9" name="Picture 8">
            <a:extLst>
              <a:ext uri="{FF2B5EF4-FFF2-40B4-BE49-F238E27FC236}">
                <a16:creationId xmlns:a16="http://schemas.microsoft.com/office/drawing/2014/main" id="{A884A605-1EF4-0842-A80E-077D9CB27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281322"/>
            <a:ext cx="8712200" cy="990600"/>
          </a:xfrm>
          <a:prstGeom prst="rect">
            <a:avLst/>
          </a:prstGeom>
        </p:spPr>
      </p:pic>
      <p:pic>
        <p:nvPicPr>
          <p:cNvPr id="11" name="Picture 10">
            <a:extLst>
              <a:ext uri="{FF2B5EF4-FFF2-40B4-BE49-F238E27FC236}">
                <a16:creationId xmlns:a16="http://schemas.microsoft.com/office/drawing/2014/main" id="{52ED33D6-B158-5E41-83F7-D514A16F69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3415686"/>
            <a:ext cx="6388100" cy="2933700"/>
          </a:xfrm>
          <a:prstGeom prst="rect">
            <a:avLst/>
          </a:prstGeom>
        </p:spPr>
      </p:pic>
      <p:sp>
        <p:nvSpPr>
          <p:cNvPr id="12" name="TextBox 11">
            <a:extLst>
              <a:ext uri="{FF2B5EF4-FFF2-40B4-BE49-F238E27FC236}">
                <a16:creationId xmlns:a16="http://schemas.microsoft.com/office/drawing/2014/main" id="{E795005C-4E7E-1447-9895-A80B2D722401}"/>
              </a:ext>
            </a:extLst>
          </p:cNvPr>
          <p:cNvSpPr txBox="1"/>
          <p:nvPr/>
        </p:nvSpPr>
        <p:spPr>
          <a:xfrm>
            <a:off x="7647709" y="3415686"/>
            <a:ext cx="4061361"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Please pay attention to the implementation of the </a:t>
            </a:r>
            <a:r>
              <a:rPr lang="en-GB" b="1" dirty="0"/>
              <a:t>operator !=</a:t>
            </a:r>
            <a:r>
              <a:rPr lang="en-GB" dirty="0"/>
              <a:t>.</a:t>
            </a:r>
          </a:p>
          <a:p>
            <a:pPr hangingPunct="0"/>
            <a:endParaRPr lang="en-GB" dirty="0"/>
          </a:p>
          <a:p>
            <a:pPr hangingPunct="0"/>
            <a:r>
              <a:rPr lang="en-GB" dirty="0"/>
              <a:t>It is very important that it refers to the </a:t>
            </a:r>
            <a:r>
              <a:rPr lang="en-GB" b="1" dirty="0"/>
              <a:t>operator ==</a:t>
            </a:r>
            <a:r>
              <a:rPr lang="en-GB" dirty="0"/>
              <a:t>. Thus, we avoid the tautology (just like with the example about </a:t>
            </a:r>
            <a:r>
              <a:rPr lang="en-GB" b="1" dirty="0"/>
              <a:t>operator +=</a:t>
            </a:r>
            <a:r>
              <a:rPr lang="en-GB" dirty="0"/>
              <a:t> and </a:t>
            </a:r>
            <a:r>
              <a:rPr lang="en-GB" b="1" dirty="0"/>
              <a:t>operator +</a:t>
            </a:r>
            <a:r>
              <a:rPr lang="en-GB" dirty="0"/>
              <a: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4196458149"/>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comparison operators</a:t>
            </a:r>
            <a:endParaRPr lang="ru-RU" dirty="0"/>
          </a:p>
        </p:txBody>
      </p:sp>
      <p:pic>
        <p:nvPicPr>
          <p:cNvPr id="15" name="Picture 14">
            <a:extLst>
              <a:ext uri="{FF2B5EF4-FFF2-40B4-BE49-F238E27FC236}">
                <a16:creationId xmlns:a16="http://schemas.microsoft.com/office/drawing/2014/main" id="{3A0295FB-E9C6-4845-BF47-C2E3427086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465" y="3072895"/>
            <a:ext cx="10847070" cy="31073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A580C01-5819-5645-B1A0-1B2BA15FA7DD}"/>
                  </a:ext>
                </a:extLst>
              </p:cNvPr>
              <p:cNvSpPr txBox="1"/>
              <p:nvPr/>
            </p:nvSpPr>
            <p:spPr>
              <a:xfrm>
                <a:off x="653144" y="1389413"/>
                <a:ext cx="10847070" cy="1500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The remaining four comparison operators can also be redefined, however there is a trick that we will discuss later when we’ll </a:t>
                </a:r>
                <a:r>
                  <a:rPr lang="en-US" dirty="0">
                    <a:solidFill>
                      <a:schemeClr val="accent4"/>
                    </a:solidFill>
                  </a:rPr>
                  <a:t>redefine</a:t>
                </a:r>
                <a:r>
                  <a:rPr lang="en-GB" dirty="0">
                    <a:solidFill>
                      <a:schemeClr val="accent4"/>
                    </a:solidFill>
                  </a:rPr>
                  <a:t> these operators.</a:t>
                </a:r>
              </a:p>
              <a:p>
                <a:pPr hangingPunct="0"/>
                <a:endParaRPr lang="en-GB" dirty="0">
                  <a:solidFill>
                    <a:schemeClr val="accent4"/>
                  </a:solidFill>
                </a:endParaRPr>
              </a:p>
              <a:p>
                <a:pPr hangingPunct="0"/>
                <a:r>
                  <a:rPr lang="en-GB" dirty="0">
                    <a:solidFill>
                      <a:schemeClr val="accent4"/>
                    </a:solidFill>
                  </a:rPr>
                  <a:t>Unfortunately, in the case of vector, we can’t define these four operators, because the ordering relation over points in the </a:t>
                </a:r>
                <a14:m>
                  <m:oMath xmlns:m="http://schemas.openxmlformats.org/officeDocument/2006/math">
                    <m:sSup>
                      <m:sSupPr>
                        <m:ctrlPr>
                          <a:rPr lang="en-GB" i="1" smtClean="0">
                            <a:solidFill>
                              <a:schemeClr val="accent4"/>
                            </a:solidFill>
                            <a:latin typeface="Cambria Math" panose="02040503050406030204" pitchFamily="18" charset="0"/>
                          </a:rPr>
                        </m:ctrlPr>
                      </m:sSupPr>
                      <m:e>
                        <m:r>
                          <m:rPr>
                            <m:nor/>
                          </m:rPr>
                          <a:rPr lang="en-GB" b="1"/>
                          <m:t>R</m:t>
                        </m:r>
                      </m:e>
                      <m:sup>
                        <m:r>
                          <a:rPr lang="en-US" b="0" i="1" smtClean="0">
                            <a:latin typeface="Cambria Math" panose="02040503050406030204" pitchFamily="18" charset="0"/>
                          </a:rPr>
                          <m:t>3</m:t>
                        </m:r>
                      </m:sup>
                    </m:sSup>
                  </m:oMath>
                </a14:m>
                <a:r>
                  <a:rPr lang="en-GB" dirty="0">
                    <a:solidFill>
                      <a:schemeClr val="accent4"/>
                    </a:solidFill>
                  </a:rPr>
                  <a:t> space does not exist.</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mc:Choice>
        <mc:Fallback xmlns="">
          <p:sp>
            <p:nvSpPr>
              <p:cNvPr id="16" name="TextBox 15">
                <a:extLst>
                  <a:ext uri="{FF2B5EF4-FFF2-40B4-BE49-F238E27FC236}">
                    <a16:creationId xmlns:a16="http://schemas.microsoft.com/office/drawing/2014/main" id="{7A580C01-5819-5645-B1A0-1B2BA15FA7DD}"/>
                  </a:ext>
                </a:extLst>
              </p:cNvPr>
              <p:cNvSpPr txBox="1">
                <a:spLocks noRot="1" noChangeAspect="1" noMove="1" noResize="1" noEditPoints="1" noAdjustHandles="1" noChangeArrowheads="1" noChangeShapeType="1" noTextEdit="1"/>
              </p:cNvSpPr>
              <p:nvPr/>
            </p:nvSpPr>
            <p:spPr>
              <a:xfrm>
                <a:off x="653144" y="1389413"/>
                <a:ext cx="10847070" cy="1500986"/>
              </a:xfrm>
              <a:prstGeom prst="rect">
                <a:avLst/>
              </a:prstGeom>
              <a:blipFill>
                <a:blip r:embed="rId4"/>
                <a:stretch>
                  <a:fillRect l="-936" t="-1681" b="-4202"/>
                </a:stretch>
              </a:blipFill>
              <a:ln w="12700" cap="flat">
                <a:noFill/>
                <a:miter lim="400000"/>
              </a:ln>
              <a:effectLst/>
            </p:spPr>
            <p:txBody>
              <a:bodyPr/>
              <a:lstStyle/>
              <a:p>
                <a:r>
                  <a:rPr lang="en-RU">
                    <a:noFill/>
                  </a:rPr>
                  <a:t> </a:t>
                </a:r>
              </a:p>
            </p:txBody>
          </p:sp>
        </mc:Fallback>
      </mc:AlternateContent>
    </p:spTree>
    <p:extLst>
      <p:ext uri="{BB962C8B-B14F-4D97-AF65-F5344CB8AC3E}">
        <p14:creationId xmlns:p14="http://schemas.microsoft.com/office/powerpoint/2010/main" val="160632485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I/O operators</a:t>
            </a:r>
            <a:endParaRPr lang="ru-RU" dirty="0"/>
          </a:p>
        </p:txBody>
      </p:sp>
      <p:sp>
        <p:nvSpPr>
          <p:cNvPr id="4" name="TextBox 3">
            <a:extLst>
              <a:ext uri="{FF2B5EF4-FFF2-40B4-BE49-F238E27FC236}">
                <a16:creationId xmlns:a16="http://schemas.microsoft.com/office/drawing/2014/main" id="{06521B4C-3C5A-DF44-9BAB-4D5AFD10D3A2}"/>
              </a:ext>
            </a:extLst>
          </p:cNvPr>
          <p:cNvSpPr txBox="1"/>
          <p:nvPr/>
        </p:nvSpPr>
        <p:spPr>
          <a:xfrm>
            <a:off x="1128157" y="1480461"/>
            <a:ext cx="972629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If we want our object to be </a:t>
            </a:r>
            <a:r>
              <a:rPr lang="en-US" dirty="0">
                <a:solidFill>
                  <a:schemeClr val="accent4"/>
                </a:solidFill>
                <a:latin typeface="Helvetica" pitchFamily="2" charset="0"/>
              </a:rPr>
              <a:t>scannable</a:t>
            </a:r>
            <a:r>
              <a:rPr lang="en-GB" dirty="0">
                <a:solidFill>
                  <a:schemeClr val="accent4"/>
                </a:solidFill>
                <a:latin typeface="Helvetica" pitchFamily="2" charset="0"/>
              </a:rPr>
              <a:t> from the terminal and printable into it, then we have to redefine two binary bitwise shift operators of a special form (accepting </a:t>
            </a:r>
            <a:r>
              <a:rPr lang="en-GB" b="1" dirty="0">
                <a:solidFill>
                  <a:schemeClr val="accent4"/>
                </a:solidFill>
                <a:latin typeface="Helvetica" pitchFamily="2" charset="0"/>
              </a:rPr>
              <a:t>std::</a:t>
            </a:r>
            <a:r>
              <a:rPr lang="en-GB" b="1" dirty="0" err="1">
                <a:solidFill>
                  <a:schemeClr val="accent4"/>
                </a:solidFill>
                <a:latin typeface="Helvetica" pitchFamily="2" charset="0"/>
              </a:rPr>
              <a:t>istream</a:t>
            </a:r>
            <a:r>
              <a:rPr lang="en-GB" b="1" dirty="0">
                <a:solidFill>
                  <a:schemeClr val="accent4"/>
                </a:solidFill>
                <a:latin typeface="Helvetica" pitchFamily="2" charset="0"/>
              </a:rPr>
              <a:t> </a:t>
            </a:r>
            <a:r>
              <a:rPr lang="en-GB" dirty="0">
                <a:solidFill>
                  <a:schemeClr val="accent4"/>
                </a:solidFill>
                <a:latin typeface="Helvetica" pitchFamily="2" charset="0"/>
              </a:rPr>
              <a:t>and </a:t>
            </a:r>
            <a:r>
              <a:rPr lang="en-GB" b="1" dirty="0">
                <a:solidFill>
                  <a:schemeClr val="accent4"/>
                </a:solidFill>
                <a:latin typeface="Helvetica" pitchFamily="2" charset="0"/>
              </a:rPr>
              <a:t>std::</a:t>
            </a:r>
            <a:r>
              <a:rPr lang="en-GB" b="1" dirty="0" err="1">
                <a:solidFill>
                  <a:schemeClr val="accent4"/>
                </a:solidFill>
                <a:latin typeface="Helvetica" pitchFamily="2" charset="0"/>
              </a:rPr>
              <a:t>ostream</a:t>
            </a:r>
            <a:r>
              <a:rPr lang="en-GB" dirty="0">
                <a:solidFill>
                  <a:schemeClr val="accent4"/>
                </a:solidFill>
                <a:latin typeface="Helvetica" pitchFamily="2" charset="0"/>
              </a:rPr>
              <a:t>, representing input and output streams, respectively).</a:t>
            </a:r>
          </a:p>
          <a:p>
            <a:pPr hangingPunct="0"/>
            <a:endParaRPr kumimoji="0" lang="en-GB" sz="180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GB" dirty="0">
                <a:solidFill>
                  <a:schemeClr val="accent4"/>
                </a:solidFill>
                <a:latin typeface="Helvetica" pitchFamily="2" charset="0"/>
              </a:rPr>
              <a:t>Both of these operators must return the reference to the stream they received as an argument. This is necessary in order to support the chain call of </a:t>
            </a:r>
            <a:r>
              <a:rPr lang="en-GB" b="1" dirty="0">
                <a:solidFill>
                  <a:schemeClr val="accent4"/>
                </a:solidFill>
                <a:latin typeface="Helvetica" pitchFamily="2" charset="0"/>
              </a:rPr>
              <a:t>operator &gt;&gt;</a:t>
            </a:r>
            <a:r>
              <a:rPr lang="en-GB" dirty="0">
                <a:solidFill>
                  <a:schemeClr val="accent4"/>
                </a:solidFill>
                <a:latin typeface="Helvetica" pitchFamily="2" charset="0"/>
              </a:rPr>
              <a:t> and </a:t>
            </a:r>
            <a:r>
              <a:rPr lang="en-GB" b="1" dirty="0">
                <a:solidFill>
                  <a:schemeClr val="accent4"/>
                </a:solidFill>
                <a:latin typeface="Helvetica" pitchFamily="2" charset="0"/>
              </a:rPr>
              <a:t>operator &lt;&lt;</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FA7EBF72-910F-EF44-8398-A8DDC1B06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151" y="3234785"/>
            <a:ext cx="7670305" cy="3373616"/>
          </a:xfrm>
          <a:prstGeom prst="rect">
            <a:avLst/>
          </a:prstGeom>
        </p:spPr>
      </p:pic>
    </p:spTree>
    <p:extLst>
      <p:ext uri="{BB962C8B-B14F-4D97-AF65-F5344CB8AC3E}">
        <p14:creationId xmlns:p14="http://schemas.microsoft.com/office/powerpoint/2010/main" val="2505010752"/>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3D Vector: full code</a:t>
            </a:r>
            <a:endParaRPr lang="ru-RU" dirty="0"/>
          </a:p>
        </p:txBody>
      </p:sp>
      <p:sp>
        <p:nvSpPr>
          <p:cNvPr id="7" name="TextBox 6">
            <a:extLst>
              <a:ext uri="{FF2B5EF4-FFF2-40B4-BE49-F238E27FC236}">
                <a16:creationId xmlns:a16="http://schemas.microsoft.com/office/drawing/2014/main" id="{E2293EA2-9D59-3147-9503-3E424F21C391}"/>
              </a:ext>
            </a:extLst>
          </p:cNvPr>
          <p:cNvSpPr txBox="1"/>
          <p:nvPr/>
        </p:nvSpPr>
        <p:spPr>
          <a:xfrm>
            <a:off x="1120775" y="2364387"/>
            <a:ext cx="659080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RU" sz="2400" dirty="0">
                <a:solidFill>
                  <a:schemeClr val="accent4"/>
                </a:solidFill>
              </a:rPr>
              <a:t>Full code of the vector class can be found </a:t>
            </a:r>
            <a:r>
              <a:rPr lang="en-RU" sz="2400" dirty="0">
                <a:solidFill>
                  <a:srgbClr val="0169B3"/>
                </a:solidFill>
                <a:hlinkClick r:id="rId3">
                  <a:extLst>
                    <a:ext uri="{A12FA001-AC4F-418D-AE19-62706E023703}">
                      <ahyp:hlinkClr xmlns:ahyp="http://schemas.microsoft.com/office/drawing/2018/hyperlinkcolor" val="tx"/>
                    </a:ext>
                  </a:extLst>
                </a:hlinkClick>
              </a:rPr>
              <a:t>here</a:t>
            </a:r>
            <a:r>
              <a:rPr lang="en-RU" sz="2400" dirty="0">
                <a:solidFill>
                  <a:schemeClr val="accent4"/>
                </a:solidFill>
              </a:rPr>
              <a:t>.</a:t>
            </a:r>
          </a:p>
        </p:txBody>
      </p:sp>
      <p:pic>
        <p:nvPicPr>
          <p:cNvPr id="8" name="Picture 2" descr="Online Calculate of Magnitude of a 3-Dimensional Vector">
            <a:extLst>
              <a:ext uri="{FF2B5EF4-FFF2-40B4-BE49-F238E27FC236}">
                <a16:creationId xmlns:a16="http://schemas.microsoft.com/office/drawing/2014/main" id="{1D533D7B-8D4F-CE44-B80D-84916E98E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7110" y="2826052"/>
            <a:ext cx="3293247" cy="327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572194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sp>
        <p:nvSpPr>
          <p:cNvPr id="3" name="TextBox 2">
            <a:extLst>
              <a:ext uri="{FF2B5EF4-FFF2-40B4-BE49-F238E27FC236}">
                <a16:creationId xmlns:a16="http://schemas.microsoft.com/office/drawing/2014/main" id="{82900293-3B02-EB4F-B98C-86E68D6D83BA}"/>
              </a:ext>
            </a:extLst>
          </p:cNvPr>
          <p:cNvSpPr txBox="1"/>
          <p:nvPr/>
        </p:nvSpPr>
        <p:spPr>
          <a:xfrm>
            <a:off x="1112107" y="1594021"/>
            <a:ext cx="9734963"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C++ has a common project structure. For now, I'll just teach you how to split your solution into several files and organize the structure correctly without going into details.</a:t>
            </a:r>
          </a:p>
          <a:p>
            <a:pPr hangingPunct="0"/>
            <a:endParaRPr kumimoji="0" lang="en-GB" sz="1800" b="0" i="0" u="none" strike="noStrike" cap="none" spc="0" normalizeH="0" baseline="0" dirty="0">
              <a:ln>
                <a:noFill/>
              </a:ln>
              <a:solidFill>
                <a:schemeClr val="accent4"/>
              </a:solidFill>
              <a:effectLst/>
              <a:uFillTx/>
              <a:latin typeface="+mj-lt"/>
              <a:ea typeface="+mj-ea"/>
              <a:cs typeface="+mj-cs"/>
              <a:sym typeface="Calibri"/>
            </a:endParaRPr>
          </a:p>
          <a:p>
            <a:pPr hangingPunct="0"/>
            <a:r>
              <a:rPr lang="en-GB" dirty="0">
                <a:solidFill>
                  <a:schemeClr val="accent4"/>
                </a:solidFill>
              </a:rPr>
              <a:t>Let's take the </a:t>
            </a:r>
            <a:r>
              <a:rPr lang="en-GB" b="1" dirty="0">
                <a:solidFill>
                  <a:schemeClr val="accent4"/>
                </a:solidFill>
              </a:rPr>
              <a:t>vector</a:t>
            </a:r>
            <a:r>
              <a:rPr lang="en-GB" dirty="0">
                <a:solidFill>
                  <a:schemeClr val="accent4"/>
                </a:solidFill>
              </a:rPr>
              <a:t> class we wrote in the previous lesson.</a:t>
            </a:r>
            <a:endParaRPr lang="ru-RU" dirty="0">
              <a:solidFill>
                <a:schemeClr val="accent4"/>
              </a:solidFill>
            </a:endParaRPr>
          </a:p>
          <a:p>
            <a:pPr hangingPunct="0"/>
            <a:endParaRPr lang="ru-RU" dirty="0">
              <a:solidFill>
                <a:schemeClr val="accent4"/>
              </a:solidFill>
            </a:endParaRPr>
          </a:p>
          <a:p>
            <a:pPr hangingPunct="0"/>
            <a:r>
              <a:rPr lang="en-GB" dirty="0">
                <a:solidFill>
                  <a:schemeClr val="accent4"/>
                </a:solidFill>
              </a:rPr>
              <a:t>So far, our entire solution is written in one file - </a:t>
            </a:r>
            <a:r>
              <a:rPr lang="en-GB" b="1" dirty="0" err="1">
                <a:solidFill>
                  <a:schemeClr val="accent4"/>
                </a:solidFill>
              </a:rPr>
              <a:t>main.cpp</a:t>
            </a:r>
            <a:r>
              <a:rPr lang="en-GB" dirty="0">
                <a:solidFill>
                  <a:schemeClr val="accent4"/>
                </a:solidFill>
              </a:rPr>
              <a:t>. So far, this does not cause problems, since there is little code, but on an industrial scale, the amount of code in the repository can be several million lines of code, so it is important to be able to split the solution into separate components, and the files corresponding to them.</a:t>
            </a:r>
          </a:p>
          <a:p>
            <a:pPr hangingPunct="0"/>
            <a:endParaRPr lang="en-GB" dirty="0">
              <a:solidFill>
                <a:schemeClr val="accent4"/>
              </a:solidFill>
            </a:endParaRPr>
          </a:p>
          <a:p>
            <a:pPr hangingPunct="0"/>
            <a:r>
              <a:rPr lang="en-GB" dirty="0">
                <a:solidFill>
                  <a:schemeClr val="accent4"/>
                </a:solidFill>
              </a:rPr>
              <a:t>For example, our code now has three parts:</a:t>
            </a:r>
          </a:p>
          <a:p>
            <a:pPr marL="285750" indent="-285750" hangingPunct="0">
              <a:buFont typeface="Arial" panose="020B0604020202020204" pitchFamily="34" charset="0"/>
              <a:buChar char="•"/>
            </a:pPr>
            <a:r>
              <a:rPr lang="en-GB" dirty="0">
                <a:solidFill>
                  <a:schemeClr val="accent4"/>
                </a:solidFill>
              </a:rPr>
              <a:t>The </a:t>
            </a:r>
            <a:r>
              <a:rPr lang="en-GB" dirty="0" err="1">
                <a:solidFill>
                  <a:schemeClr val="accent4"/>
                </a:solidFill>
              </a:rPr>
              <a:t>double_cmp</a:t>
            </a:r>
            <a:r>
              <a:rPr lang="en-GB" dirty="0">
                <a:solidFill>
                  <a:schemeClr val="accent4"/>
                </a:solidFill>
              </a:rPr>
              <a:t> function, which compares doubles, separate from the </a:t>
            </a:r>
            <a:r>
              <a:rPr lang="en-GB" b="1" dirty="0">
                <a:solidFill>
                  <a:schemeClr val="accent4"/>
                </a:solidFill>
              </a:rPr>
              <a:t>vector</a:t>
            </a:r>
            <a:r>
              <a:rPr lang="en-GB" dirty="0">
                <a:solidFill>
                  <a:schemeClr val="accent4"/>
                </a:solidFill>
              </a:rPr>
              <a:t> class</a:t>
            </a:r>
          </a:p>
          <a:p>
            <a:pPr marL="285750" indent="-285750" hangingPunct="0">
              <a:buFont typeface="Arial" panose="020B0604020202020204" pitchFamily="34" charset="0"/>
              <a:buChar char="•"/>
            </a:pPr>
            <a:r>
              <a:rPr lang="en-GB" dirty="0">
                <a:solidFill>
                  <a:schemeClr val="accent4"/>
                </a:solidFill>
              </a:rPr>
              <a:t>The </a:t>
            </a:r>
            <a:r>
              <a:rPr lang="en-GB" b="1" dirty="0">
                <a:solidFill>
                  <a:schemeClr val="accent4"/>
                </a:solidFill>
              </a:rPr>
              <a:t>vector</a:t>
            </a:r>
            <a:r>
              <a:rPr lang="en-GB" dirty="0">
                <a:solidFill>
                  <a:schemeClr val="accent4"/>
                </a:solidFill>
              </a:rPr>
              <a:t> class, which is a vector in three-dimensional space, and the operators redefined to work with it</a:t>
            </a:r>
          </a:p>
          <a:p>
            <a:pPr marL="285750" indent="-285750" hangingPunct="0">
              <a:buFont typeface="Arial" panose="020B0604020202020204" pitchFamily="34" charset="0"/>
              <a:buChar char="•"/>
            </a:pPr>
            <a:r>
              <a:rPr lang="en-GB" dirty="0">
                <a:solidFill>
                  <a:schemeClr val="accent4"/>
                </a:solidFill>
              </a:rPr>
              <a:t>The main function</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spTree>
    <p:extLst>
      <p:ext uri="{BB962C8B-B14F-4D97-AF65-F5344CB8AC3E}">
        <p14:creationId xmlns:p14="http://schemas.microsoft.com/office/powerpoint/2010/main" val="166747955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sp>
        <p:nvSpPr>
          <p:cNvPr id="4" name="TextBox 3">
            <a:extLst>
              <a:ext uri="{FF2B5EF4-FFF2-40B4-BE49-F238E27FC236}">
                <a16:creationId xmlns:a16="http://schemas.microsoft.com/office/drawing/2014/main" id="{961DAC6E-B363-C84C-9F3F-1BC7A10CD7CA}"/>
              </a:ext>
            </a:extLst>
          </p:cNvPr>
          <p:cNvSpPr txBox="1"/>
          <p:nvPr/>
        </p:nvSpPr>
        <p:spPr>
          <a:xfrm>
            <a:off x="1120776" y="1544595"/>
            <a:ext cx="9726294"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Each component, which is, for example, a class (just like in our case) must have two files: .h and .</a:t>
            </a:r>
            <a:r>
              <a:rPr lang="en-GB" dirty="0" err="1">
                <a:solidFill>
                  <a:schemeClr val="accent4"/>
                </a:solidFill>
                <a:latin typeface="Helvetica" pitchFamily="2" charset="0"/>
              </a:rPr>
              <a:t>cpp</a:t>
            </a:r>
            <a:endParaRPr lang="ru-RU" dirty="0">
              <a:solidFill>
                <a:schemeClr val="accent4"/>
              </a:solidFill>
              <a:latin typeface="Helvetica" pitchFamily="2" charset="0"/>
            </a:endParaRPr>
          </a:p>
          <a:p>
            <a:pPr hangingPunct="0"/>
            <a:endParaRPr kumimoji="0" lang="ru-RU"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marL="285750" indent="-285750" hangingPunct="0">
              <a:buFont typeface="Arial" panose="020B0604020202020204" pitchFamily="34" charset="0"/>
              <a:buChar char="•"/>
            </a:pPr>
            <a:r>
              <a:rPr lang="en-GB" dirty="0">
                <a:solidFill>
                  <a:schemeClr val="accent4"/>
                </a:solidFill>
                <a:latin typeface="Helvetica" pitchFamily="2" charset="0"/>
              </a:rPr>
              <a:t>In the .h files, we </a:t>
            </a:r>
            <a:r>
              <a:rPr lang="en-GB" b="1" dirty="0">
                <a:solidFill>
                  <a:schemeClr val="accent4"/>
                </a:solidFill>
                <a:latin typeface="Helvetica" pitchFamily="2" charset="0"/>
              </a:rPr>
              <a:t>declare</a:t>
            </a:r>
            <a:r>
              <a:rPr lang="en-GB" dirty="0">
                <a:solidFill>
                  <a:schemeClr val="accent4"/>
                </a:solidFill>
                <a:latin typeface="Helvetica" pitchFamily="2" charset="0"/>
              </a:rPr>
              <a:t> functions, classes and their methods, but we don't </a:t>
            </a:r>
            <a:r>
              <a:rPr lang="en-GB" b="1" dirty="0">
                <a:solidFill>
                  <a:schemeClr val="accent4"/>
                </a:solidFill>
                <a:latin typeface="Helvetica" pitchFamily="2" charset="0"/>
              </a:rPr>
              <a:t>define</a:t>
            </a:r>
            <a:r>
              <a:rPr lang="en-GB" dirty="0">
                <a:solidFill>
                  <a:schemeClr val="accent4"/>
                </a:solidFill>
                <a:latin typeface="Helvetica" pitchFamily="2" charset="0"/>
              </a:rPr>
              <a:t> them!</a:t>
            </a:r>
            <a:endParaRPr lang="ru-RU" dirty="0">
              <a:solidFill>
                <a:schemeClr val="accent4"/>
              </a:solidFill>
              <a:latin typeface="Helvetica" pitchFamily="2" charset="0"/>
            </a:endParaRPr>
          </a:p>
          <a:p>
            <a:pPr marL="285750" indent="-285750" hangingPunct="0">
              <a:buFont typeface="Arial" panose="020B0604020202020204" pitchFamily="34" charset="0"/>
              <a:buChar char="•"/>
            </a:pPr>
            <a:r>
              <a:rPr lang="en-US" dirty="0">
                <a:solidFill>
                  <a:schemeClr val="accent4"/>
                </a:solidFill>
                <a:latin typeface="Helvetica" pitchFamily="2" charset="0"/>
                <a:ea typeface="+mj-ea"/>
                <a:cs typeface="+mj-cs"/>
                <a:sym typeface="Calibri"/>
              </a:rPr>
              <a:t>In the .</a:t>
            </a:r>
            <a:r>
              <a:rPr lang="en-US" dirty="0" err="1">
                <a:solidFill>
                  <a:schemeClr val="accent4"/>
                </a:solidFill>
                <a:latin typeface="Helvetica" pitchFamily="2" charset="0"/>
                <a:ea typeface="+mj-ea"/>
                <a:cs typeface="+mj-cs"/>
                <a:sym typeface="Calibri"/>
              </a:rPr>
              <a:t>cpp</a:t>
            </a:r>
            <a:r>
              <a:rPr lang="en-US" dirty="0">
                <a:solidFill>
                  <a:schemeClr val="accent4"/>
                </a:solidFill>
                <a:latin typeface="Helvetica" pitchFamily="2" charset="0"/>
                <a:ea typeface="+mj-ea"/>
                <a:cs typeface="+mj-cs"/>
                <a:sym typeface="Calibri"/>
              </a:rPr>
              <a:t> files, we </a:t>
            </a:r>
            <a:r>
              <a:rPr lang="en-US" b="1" dirty="0">
                <a:solidFill>
                  <a:schemeClr val="accent4"/>
                </a:solidFill>
                <a:latin typeface="Helvetica" pitchFamily="2" charset="0"/>
                <a:ea typeface="+mj-ea"/>
                <a:cs typeface="+mj-cs"/>
                <a:sym typeface="Calibri"/>
              </a:rPr>
              <a:t>define</a:t>
            </a:r>
            <a:r>
              <a:rPr lang="en-US" dirty="0">
                <a:solidFill>
                  <a:schemeClr val="accent4"/>
                </a:solidFill>
                <a:latin typeface="Helvetica" pitchFamily="2" charset="0"/>
                <a:ea typeface="+mj-ea"/>
                <a:cs typeface="+mj-cs"/>
                <a:sym typeface="Calibri"/>
              </a:rPr>
              <a:t> functions and methods of the class</a:t>
            </a:r>
            <a:endParaRPr lang="ru-RU" dirty="0">
              <a:solidFill>
                <a:schemeClr val="accent4"/>
              </a:solidFill>
              <a:latin typeface="Helvetica" pitchFamily="2" charset="0"/>
              <a:ea typeface="+mj-ea"/>
              <a:cs typeface="+mj-cs"/>
              <a:sym typeface="Calibri"/>
            </a:endParaRPr>
          </a:p>
          <a:p>
            <a:pPr marL="285750" indent="-285750" hangingPunct="0">
              <a:buFont typeface="Arial" panose="020B0604020202020204" pitchFamily="34" charset="0"/>
              <a:buChar char="•"/>
            </a:pPr>
            <a:endParaRPr kumimoji="0" lang="ru-RU"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GB" dirty="0">
                <a:solidFill>
                  <a:schemeClr val="accent4"/>
                </a:solidFill>
                <a:latin typeface="Helvetica" pitchFamily="2" charset="0"/>
              </a:rPr>
              <a:t>Both files must have the same name, but have different extensions. The name of the files must coincide with the name of the class, if the component is a class, or, otherwise, when the component contains several classes, generalize their essence</a:t>
            </a:r>
            <a:r>
              <a:rPr lang="en-US" dirty="0">
                <a:solidFill>
                  <a:schemeClr val="accent4"/>
                </a:solidFill>
                <a:latin typeface="Helvetica" pitchFamily="2" charset="0"/>
              </a:rPr>
              <a:t>.</a:t>
            </a:r>
            <a:endParaRPr lang="ru-RU" dirty="0">
              <a:solidFill>
                <a:schemeClr val="accent4"/>
              </a:solidFill>
              <a:latin typeface="Helvetica" pitchFamily="2" charset="0"/>
            </a:endParaRPr>
          </a:p>
          <a:p>
            <a:pPr hangingPunct="0"/>
            <a:endParaRPr kumimoji="0" lang="ru-RU"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GB" dirty="0">
                <a:solidFill>
                  <a:schemeClr val="accent4"/>
                </a:solidFill>
                <a:latin typeface="Helvetica" pitchFamily="2" charset="0"/>
              </a:rPr>
              <a:t>For example, our project can be divided into 2 components:</a:t>
            </a:r>
          </a:p>
          <a:p>
            <a:pPr marL="285750" indent="-285750" hangingPunct="0">
              <a:buFont typeface="Arial" panose="020B0604020202020204" pitchFamily="34" charset="0"/>
              <a:buChar char="•"/>
            </a:pPr>
            <a:r>
              <a:rPr lang="en-GB" dirty="0">
                <a:solidFill>
                  <a:schemeClr val="accent4"/>
                </a:solidFill>
                <a:latin typeface="Helvetica" pitchFamily="2" charset="0"/>
              </a:rPr>
              <a:t>vector: will contain class vector</a:t>
            </a:r>
          </a:p>
          <a:p>
            <a:pPr marL="285750" indent="-285750" hangingPunct="0">
              <a:buFont typeface="Arial" panose="020B0604020202020204" pitchFamily="34" charset="0"/>
              <a:buChar char="•"/>
            </a:pPr>
            <a:r>
              <a:rPr lang="en-GB" dirty="0" err="1">
                <a:solidFill>
                  <a:schemeClr val="accent4"/>
                </a:solidFill>
                <a:latin typeface="Helvetica" pitchFamily="2" charset="0"/>
              </a:rPr>
              <a:t>double_cmp</a:t>
            </a:r>
            <a:r>
              <a:rPr lang="en-GB" dirty="0">
                <a:solidFill>
                  <a:schemeClr val="accent4"/>
                </a:solidFill>
                <a:latin typeface="Helvetica" pitchFamily="2" charset="0"/>
              </a:rPr>
              <a:t>: will contain function </a:t>
            </a:r>
            <a:r>
              <a:rPr lang="en-GB" dirty="0" err="1">
                <a:solidFill>
                  <a:schemeClr val="accent4"/>
                </a:solidFill>
                <a:latin typeface="Helvetica" pitchFamily="2" charset="0"/>
              </a:rPr>
              <a:t>double_cmp</a:t>
            </a:r>
            <a:endParaRPr lang="en-GB" dirty="0">
              <a:solidFill>
                <a:schemeClr val="accent4"/>
              </a:solidFill>
              <a:latin typeface="Helvetica" pitchFamily="2" charset="0"/>
            </a:endParaRPr>
          </a:p>
          <a:p>
            <a:pPr marL="285750" indent="-285750" hangingPunct="0">
              <a:buFont typeface="Arial" panose="020B0604020202020204" pitchFamily="34" charset="0"/>
              <a:buChar char="•"/>
            </a:pPr>
            <a:endPar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GB" dirty="0">
                <a:solidFill>
                  <a:schemeClr val="accent4"/>
                </a:solidFill>
                <a:latin typeface="Helvetica" pitchFamily="2" charset="0"/>
              </a:rPr>
              <a:t>The project structure is shown on the right:</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F11371D7-343B-CA42-8F1B-F3B4E96BD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0224" y="4240962"/>
            <a:ext cx="2921000" cy="1993900"/>
          </a:xfrm>
          <a:prstGeom prst="rect">
            <a:avLst/>
          </a:prstGeom>
        </p:spPr>
      </p:pic>
    </p:spTree>
    <p:extLst>
      <p:ext uri="{BB962C8B-B14F-4D97-AF65-F5344CB8AC3E}">
        <p14:creationId xmlns:p14="http://schemas.microsoft.com/office/powerpoint/2010/main" val="360407266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Static methods, motivation</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5" y="1543091"/>
            <a:ext cx="4390340"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In the previous example, we defined the </a:t>
            </a:r>
            <a:r>
              <a:rPr lang="en-GB" b="1" dirty="0" err="1"/>
              <a:t>dot_product</a:t>
            </a:r>
            <a:r>
              <a:rPr lang="en-GB" dirty="0"/>
              <a:t> function outside of the class. This is not very convenient, because in this case we need to keep in mind the fact that the </a:t>
            </a:r>
            <a:r>
              <a:rPr lang="en-GB" b="1" dirty="0"/>
              <a:t>coordinates</a:t>
            </a:r>
            <a:r>
              <a:rPr lang="en-GB" dirty="0"/>
              <a:t> struct is associated with the </a:t>
            </a:r>
            <a:r>
              <a:rPr lang="en-GB" b="1" dirty="0" err="1"/>
              <a:t>dot_product</a:t>
            </a:r>
            <a:r>
              <a:rPr lang="en-GB" dirty="0"/>
              <a:t> function. For example, if we want to transfer the definition of the class coordinates, we will need to transfer the definition of the </a:t>
            </a:r>
            <a:r>
              <a:rPr lang="en-GB" b="1" dirty="0" err="1"/>
              <a:t>dot_product</a:t>
            </a:r>
            <a:r>
              <a:rPr lang="en-GB" dirty="0"/>
              <a:t> function (or make a forward declaration)</a:t>
            </a:r>
            <a:endParaRPr lang="en-RU" dirty="0"/>
          </a:p>
        </p:txBody>
      </p:sp>
      <p:pic>
        <p:nvPicPr>
          <p:cNvPr id="6" name="Picture 5">
            <a:extLst>
              <a:ext uri="{FF2B5EF4-FFF2-40B4-BE49-F238E27FC236}">
                <a16:creationId xmlns:a16="http://schemas.microsoft.com/office/drawing/2014/main" id="{325B8290-5DDF-5141-93A8-1DFEF908F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0887" y="1187597"/>
            <a:ext cx="4493682" cy="5314909"/>
          </a:xfrm>
          <a:prstGeom prst="rect">
            <a:avLst/>
          </a:prstGeom>
        </p:spPr>
      </p:pic>
    </p:spTree>
    <p:extLst>
      <p:ext uri="{BB962C8B-B14F-4D97-AF65-F5344CB8AC3E}">
        <p14:creationId xmlns:p14="http://schemas.microsoft.com/office/powerpoint/2010/main" val="2060029635"/>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sp>
        <p:nvSpPr>
          <p:cNvPr id="3" name="TextBox 2">
            <a:extLst>
              <a:ext uri="{FF2B5EF4-FFF2-40B4-BE49-F238E27FC236}">
                <a16:creationId xmlns:a16="http://schemas.microsoft.com/office/drawing/2014/main" id="{84BE1401-5B78-9844-B203-862907A413D5}"/>
              </a:ext>
            </a:extLst>
          </p:cNvPr>
          <p:cNvSpPr txBox="1"/>
          <p:nvPr/>
        </p:nvSpPr>
        <p:spPr>
          <a:xfrm>
            <a:off x="1120775" y="1408671"/>
            <a:ext cx="96847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After adding the files to the project, you will also have to add the file names to </a:t>
            </a:r>
            <a:r>
              <a:rPr lang="en-GB" b="1" dirty="0" err="1"/>
              <a:t>CMakeLists.txt</a:t>
            </a:r>
            <a:endParaRPr kumimoji="0" lang="en-RU" sz="1800" b="1" i="0" u="none" strike="noStrike" cap="none" spc="0" normalizeH="0" baseline="0" dirty="0">
              <a:ln>
                <a:noFill/>
              </a:ln>
              <a:solidFill>
                <a:srgbClr val="323332"/>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ADA55878-EC5E-FD41-BCB8-24A0EF4FC7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902254"/>
            <a:ext cx="9144000" cy="2336800"/>
          </a:xfrm>
          <a:prstGeom prst="rect">
            <a:avLst/>
          </a:prstGeom>
        </p:spPr>
      </p:pic>
      <p:pic>
        <p:nvPicPr>
          <p:cNvPr id="9" name="Picture 8">
            <a:extLst>
              <a:ext uri="{FF2B5EF4-FFF2-40B4-BE49-F238E27FC236}">
                <a16:creationId xmlns:a16="http://schemas.microsoft.com/office/drawing/2014/main" id="{BDBF919D-9FB7-974D-9788-70EC50C2D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5280113"/>
            <a:ext cx="7251700" cy="774700"/>
          </a:xfrm>
          <a:prstGeom prst="rect">
            <a:avLst/>
          </a:prstGeom>
        </p:spPr>
      </p:pic>
      <p:sp>
        <p:nvSpPr>
          <p:cNvPr id="10" name="TextBox 9">
            <a:extLst>
              <a:ext uri="{FF2B5EF4-FFF2-40B4-BE49-F238E27FC236}">
                <a16:creationId xmlns:a16="http://schemas.microsoft.com/office/drawing/2014/main" id="{4335386B-8600-FD48-B8C5-A41F34E0FE69}"/>
              </a:ext>
            </a:extLst>
          </p:cNvPr>
          <p:cNvSpPr txBox="1"/>
          <p:nvPr/>
        </p:nvSpPr>
        <p:spPr>
          <a:xfrm>
            <a:off x="1136821" y="4633784"/>
            <a:ext cx="966865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Also, if you are working in </a:t>
            </a:r>
            <a:r>
              <a:rPr lang="en-GB" dirty="0" err="1">
                <a:solidFill>
                  <a:schemeClr val="accent4"/>
                </a:solidFill>
                <a:latin typeface="Helvetica" pitchFamily="2" charset="0"/>
              </a:rPr>
              <a:t>CLion</a:t>
            </a:r>
            <a:r>
              <a:rPr lang="en-GB" dirty="0">
                <a:solidFill>
                  <a:schemeClr val="accent4"/>
                </a:solidFill>
                <a:latin typeface="Helvetica" pitchFamily="2" charset="0"/>
              </a:rPr>
              <a:t>, after changing </a:t>
            </a:r>
            <a:r>
              <a:rPr lang="en-GB" dirty="0" err="1">
                <a:solidFill>
                  <a:schemeClr val="accent4"/>
                </a:solidFill>
                <a:latin typeface="Helvetica" pitchFamily="2" charset="0"/>
              </a:rPr>
              <a:t>CMakeLists</a:t>
            </a:r>
            <a:r>
              <a:rPr lang="en-GB" dirty="0">
                <a:solidFill>
                  <a:schemeClr val="accent4"/>
                </a:solidFill>
                <a:latin typeface="Helvetica" pitchFamily="2" charset="0"/>
              </a:rPr>
              <a:t>, you will be prompted to reload project. Obviously, this must be done in order for the compiler to update the project structure.</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208375342"/>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pic>
        <p:nvPicPr>
          <p:cNvPr id="5" name="Picture 4">
            <a:extLst>
              <a:ext uri="{FF2B5EF4-FFF2-40B4-BE49-F238E27FC236}">
                <a16:creationId xmlns:a16="http://schemas.microsoft.com/office/drawing/2014/main" id="{9615314E-155F-434B-B7DD-B0797BD34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155085"/>
            <a:ext cx="6107928" cy="2527066"/>
          </a:xfrm>
          <a:prstGeom prst="rect">
            <a:avLst/>
          </a:prstGeom>
        </p:spPr>
      </p:pic>
      <p:sp>
        <p:nvSpPr>
          <p:cNvPr id="7" name="TextBox 6">
            <a:extLst>
              <a:ext uri="{FF2B5EF4-FFF2-40B4-BE49-F238E27FC236}">
                <a16:creationId xmlns:a16="http://schemas.microsoft.com/office/drawing/2014/main" id="{46E86B65-63C2-2545-B29A-789FC7C578AB}"/>
              </a:ext>
            </a:extLst>
          </p:cNvPr>
          <p:cNvSpPr txBox="1"/>
          <p:nvPr/>
        </p:nvSpPr>
        <p:spPr>
          <a:xfrm>
            <a:off x="1099751" y="3718681"/>
            <a:ext cx="10256108"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dirty="0">
                <a:solidFill>
                  <a:schemeClr val="accent4"/>
                </a:solidFill>
                <a:latin typeface="Helvetica" pitchFamily="2" charset="0"/>
                <a:ea typeface="+mj-ea"/>
                <a:cs typeface="+mj-cs"/>
                <a:sym typeface="Calibri"/>
              </a:rPr>
              <a:t>In double_cmp.h file, we declare a function double_cmp.</a:t>
            </a:r>
            <a:endParaRPr lang="ru-RU" dirty="0">
              <a:solidFill>
                <a:schemeClr val="accent4"/>
              </a:solidFill>
              <a:latin typeface="Helvetica" pitchFamily="2" charset="0"/>
              <a:ea typeface="+mj-ea"/>
              <a:cs typeface="+mj-cs"/>
              <a:sym typeface="Calibri"/>
            </a:endParaRPr>
          </a:p>
          <a:p>
            <a:pPr marL="285750" indent="-285750" hangingPunct="0">
              <a:buFont typeface="Arial" panose="020B0604020202020204" pitchFamily="34" charset="0"/>
              <a:buChar char="•"/>
            </a:pPr>
            <a:r>
              <a:rPr lang="en-GB" dirty="0">
                <a:solidFill>
                  <a:schemeClr val="accent4"/>
                </a:solidFill>
                <a:latin typeface="Helvetica" pitchFamily="2" charset="0"/>
              </a:rPr>
              <a:t>Note that the arguments in the function declaration are not </a:t>
            </a:r>
            <a:r>
              <a:rPr lang="en-GB" dirty="0" err="1">
                <a:solidFill>
                  <a:schemeClr val="accent4"/>
                </a:solidFill>
                <a:latin typeface="Helvetica" pitchFamily="2" charset="0"/>
              </a:rPr>
              <a:t>const</a:t>
            </a:r>
            <a:r>
              <a:rPr lang="en-GB" dirty="0">
                <a:solidFill>
                  <a:schemeClr val="accent4"/>
                </a:solidFill>
                <a:latin typeface="Helvetica" pitchFamily="2" charset="0"/>
              </a:rPr>
              <a:t>-qualified, because </a:t>
            </a:r>
            <a:r>
              <a:rPr lang="en-GB" dirty="0" err="1">
                <a:solidFill>
                  <a:schemeClr val="accent4"/>
                </a:solidFill>
                <a:latin typeface="Helvetica" pitchFamily="2" charset="0"/>
              </a:rPr>
              <a:t>const</a:t>
            </a:r>
            <a:r>
              <a:rPr lang="en-GB" dirty="0">
                <a:solidFill>
                  <a:schemeClr val="accent4"/>
                </a:solidFill>
                <a:latin typeface="Helvetica" pitchFamily="2" charset="0"/>
              </a:rPr>
              <a:t>-qualifier is pointless for unmodified type in declarations. In other words, </a:t>
            </a:r>
            <a:r>
              <a:rPr lang="en-GB" dirty="0" err="1">
                <a:solidFill>
                  <a:schemeClr val="accent4"/>
                </a:solidFill>
                <a:latin typeface="Helvetica" pitchFamily="2" charset="0"/>
              </a:rPr>
              <a:t>const</a:t>
            </a:r>
            <a:r>
              <a:rPr lang="en-GB" dirty="0">
                <a:solidFill>
                  <a:schemeClr val="accent4"/>
                </a:solidFill>
                <a:latin typeface="Helvetica" pitchFamily="2" charset="0"/>
              </a:rPr>
              <a:t> qualifier of unmodified type (non-pointer, non-array and non-reference type) is only valid in definitions.</a:t>
            </a:r>
            <a:endParaRPr lang="en-RU" dirty="0">
              <a:solidFill>
                <a:schemeClr val="accent4"/>
              </a:solidFill>
              <a:latin typeface="Helvetica" pitchFamily="2" charset="0"/>
              <a:ea typeface="+mj-ea"/>
              <a:cs typeface="+mj-cs"/>
              <a:sym typeface="Calibri"/>
            </a:endParaRPr>
          </a:p>
          <a:p>
            <a:pPr marL="285750" indent="-285750" hangingPunct="0">
              <a:buFont typeface="Arial" panose="020B0604020202020204" pitchFamily="34" charset="0"/>
              <a:buChar char="•"/>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EXAMPLES_DOUBLE_CMP_H</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 is a “full name” of the file, which compiler will use in order to avoid </a:t>
            </a:r>
            <a:r>
              <a:rPr lang="en-GB" dirty="0">
                <a:solidFill>
                  <a:schemeClr val="accent4"/>
                </a:solidFill>
                <a:latin typeface="Helvetica" pitchFamily="2" charset="0"/>
                <a:ea typeface="+mj-ea"/>
                <a:cs typeface="+mj-cs"/>
                <a:sym typeface="Calibri"/>
              </a:rPr>
              <a:t>including one file multiple times</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a:t>
            </a:r>
          </a:p>
          <a:p>
            <a:pPr marL="742950" lvl="1" indent="-285750" hangingPunct="0">
              <a:buFont typeface="Arial" panose="020B0604020202020204" pitchFamily="34" charset="0"/>
              <a:buChar char="•"/>
            </a:pPr>
            <a:r>
              <a:rPr lang="en-RU" dirty="0">
                <a:solidFill>
                  <a:schemeClr val="accent4"/>
                </a:solidFill>
                <a:latin typeface="Helvetica" pitchFamily="2" charset="0"/>
                <a:ea typeface="+mj-ea"/>
                <a:cs typeface="+mj-cs"/>
                <a:sym typeface="Calibri"/>
              </a:rPr>
              <a:t>This name should be unique for every header file in your project.</a:t>
            </a:r>
          </a:p>
          <a:p>
            <a:pPr marL="742950" lvl="1" indent="-285750" hangingPunct="0">
              <a:buFont typeface="Arial" panose="020B0604020202020204" pitchFamily="34" charset="0"/>
              <a:buChar char="•"/>
            </a:pPr>
            <a:r>
              <a:rPr lang="en-GB" dirty="0">
                <a:solidFill>
                  <a:schemeClr val="accent4"/>
                </a:solidFill>
                <a:latin typeface="Helvetica" pitchFamily="2" charset="0"/>
              </a:rPr>
              <a:t>Usually, this name is built according to the following principle: </a:t>
            </a:r>
            <a:r>
              <a:rPr lang="en-GB" b="1" dirty="0">
                <a:solidFill>
                  <a:schemeClr val="accent4"/>
                </a:solidFill>
                <a:latin typeface="Helvetica" pitchFamily="2" charset="0"/>
              </a:rPr>
              <a:t>{</a:t>
            </a:r>
            <a:r>
              <a:rPr lang="en-GB" b="1" dirty="0" err="1">
                <a:solidFill>
                  <a:schemeClr val="accent4"/>
                </a:solidFill>
                <a:latin typeface="Helvetica" pitchFamily="2" charset="0"/>
              </a:rPr>
              <a:t>project_name</a:t>
            </a:r>
            <a:r>
              <a:rPr lang="en-GB" b="1" dirty="0">
                <a:solidFill>
                  <a:schemeClr val="accent4"/>
                </a:solidFill>
                <a:latin typeface="Helvetica" pitchFamily="2" charset="0"/>
              </a:rPr>
              <a:t>}_{</a:t>
            </a:r>
            <a:r>
              <a:rPr lang="en-GB" b="1" dirty="0" err="1">
                <a:solidFill>
                  <a:schemeClr val="accent4"/>
                </a:solidFill>
                <a:latin typeface="Helvetica" pitchFamily="2" charset="0"/>
              </a:rPr>
              <a:t>path_to_file</a:t>
            </a:r>
            <a:r>
              <a:rPr lang="en-GB" b="1" dirty="0">
                <a:solidFill>
                  <a:schemeClr val="accent4"/>
                </a:solidFill>
                <a:latin typeface="Helvetica" pitchFamily="2" charset="0"/>
              </a:rPr>
              <a:t>}</a:t>
            </a:r>
            <a:r>
              <a:rPr lang="en-GB" dirty="0">
                <a:solidFill>
                  <a:schemeClr val="accent4"/>
                </a:solidFill>
                <a:latin typeface="Helvetica" pitchFamily="2" charset="0"/>
              </a:rPr>
              <a:t>.</a:t>
            </a:r>
          </a:p>
          <a:p>
            <a:pPr marL="742950" lvl="1" indent="-285750" hangingPunct="0">
              <a:buFont typeface="Arial" panose="020B0604020202020204" pitchFamily="34" charset="0"/>
              <a:buChar char="•"/>
            </a:pPr>
            <a:r>
              <a:rPr lang="en-GB" dirty="0">
                <a:solidFill>
                  <a:schemeClr val="accent4"/>
                </a:solidFill>
                <a:latin typeface="Helvetica" pitchFamily="2" charset="0"/>
              </a:rPr>
              <a:t>For example, if my project is called geometry, and the file path is </a:t>
            </a:r>
            <a:r>
              <a:rPr lang="en-GB" b="1" dirty="0">
                <a:solidFill>
                  <a:schemeClr val="accent4"/>
                </a:solidFill>
                <a:latin typeface="Helvetica" pitchFamily="2" charset="0"/>
              </a:rPr>
              <a:t>lib/figures/</a:t>
            </a:r>
            <a:r>
              <a:rPr lang="en-GB" b="1" dirty="0" err="1">
                <a:solidFill>
                  <a:schemeClr val="accent4"/>
                </a:solidFill>
                <a:latin typeface="Helvetica" pitchFamily="2" charset="0"/>
              </a:rPr>
              <a:t>polygon.h</a:t>
            </a:r>
            <a:r>
              <a:rPr lang="en-GB" dirty="0">
                <a:solidFill>
                  <a:schemeClr val="accent4"/>
                </a:solidFill>
                <a:latin typeface="Helvetica" pitchFamily="2" charset="0"/>
              </a:rPr>
              <a:t>, then define should be: </a:t>
            </a:r>
            <a:r>
              <a:rPr lang="en-GB" b="1" dirty="0">
                <a:solidFill>
                  <a:schemeClr val="accent4"/>
                </a:solidFill>
                <a:latin typeface="Helvetica" pitchFamily="2" charset="0"/>
              </a:rPr>
              <a:t>GEOMETRY_LIB_FIGURES_POLYGON_H</a:t>
            </a:r>
            <a:endParaRPr kumimoji="0" lang="en-RU" b="1"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60844299"/>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sp>
        <p:nvSpPr>
          <p:cNvPr id="7" name="TextBox 6">
            <a:extLst>
              <a:ext uri="{FF2B5EF4-FFF2-40B4-BE49-F238E27FC236}">
                <a16:creationId xmlns:a16="http://schemas.microsoft.com/office/drawing/2014/main" id="{46E86B65-63C2-2545-B29A-789FC7C578AB}"/>
              </a:ext>
            </a:extLst>
          </p:cNvPr>
          <p:cNvSpPr txBox="1"/>
          <p:nvPr/>
        </p:nvSpPr>
        <p:spPr>
          <a:xfrm>
            <a:off x="1099751" y="4095774"/>
            <a:ext cx="974731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dirty="0">
                <a:solidFill>
                  <a:schemeClr val="accent4"/>
                </a:solidFill>
                <a:latin typeface="Helvetica" pitchFamily="2" charset="0"/>
                <a:ea typeface="+mj-ea"/>
                <a:cs typeface="+mj-cs"/>
                <a:sym typeface="Calibri"/>
              </a:rPr>
              <a:t>In double_cmp.cpp file, we define a function double_cmp.</a:t>
            </a:r>
            <a:endParaRPr lang="ru-RU" dirty="0">
              <a:solidFill>
                <a:schemeClr val="accent4"/>
              </a:solidFill>
              <a:latin typeface="Helvetica" pitchFamily="2" charset="0"/>
              <a:ea typeface="+mj-ea"/>
              <a:cs typeface="+mj-cs"/>
              <a:sym typeface="Calibri"/>
            </a:endParaRPr>
          </a:p>
          <a:p>
            <a:pPr marL="285750" indent="-285750" hangingPunct="0">
              <a:buFont typeface="Arial" panose="020B0604020202020204" pitchFamily="34" charset="0"/>
              <a:buChar char="•"/>
            </a:pPr>
            <a:r>
              <a:rPr lang="en-GB" dirty="0">
                <a:solidFill>
                  <a:schemeClr val="accent4"/>
                </a:solidFill>
                <a:latin typeface="Helvetica" pitchFamily="2" charset="0"/>
              </a:rPr>
              <a:t>In the definition we add </a:t>
            </a:r>
            <a:r>
              <a:rPr lang="en-GB" dirty="0" err="1">
                <a:solidFill>
                  <a:schemeClr val="accent4"/>
                </a:solidFill>
                <a:latin typeface="Helvetica" pitchFamily="2" charset="0"/>
              </a:rPr>
              <a:t>const</a:t>
            </a:r>
            <a:r>
              <a:rPr lang="en-GB" dirty="0">
                <a:solidFill>
                  <a:schemeClr val="accent4"/>
                </a:solidFill>
                <a:latin typeface="Helvetica" pitchFamily="2" charset="0"/>
              </a:rPr>
              <a:t>-qualifier, but we do not assign the default value for the </a:t>
            </a:r>
            <a:r>
              <a:rPr lang="en-GB" b="1" dirty="0">
                <a:solidFill>
                  <a:schemeClr val="accent4"/>
                </a:solidFill>
                <a:latin typeface="Helvetica" pitchFamily="2" charset="0"/>
              </a:rPr>
              <a:t>eps</a:t>
            </a:r>
            <a:r>
              <a:rPr lang="en-GB" dirty="0">
                <a:solidFill>
                  <a:schemeClr val="accent4"/>
                </a:solidFill>
                <a:latin typeface="Helvetica" pitchFamily="2" charset="0"/>
              </a:rPr>
              <a:t> argument (default value should be assigned in the </a:t>
            </a:r>
            <a:r>
              <a:rPr lang="en-US" dirty="0">
                <a:solidFill>
                  <a:schemeClr val="accent4"/>
                </a:solidFill>
                <a:latin typeface="Helvetica" pitchFamily="2" charset="0"/>
              </a:rPr>
              <a:t>declaration</a:t>
            </a:r>
            <a:r>
              <a:rPr lang="en-GB" dirty="0">
                <a:solidFill>
                  <a:schemeClr val="accent4"/>
                </a:solidFill>
                <a:latin typeface="Helvetica" pitchFamily="2" charset="0"/>
              </a:rPr>
              <a:t>)</a:t>
            </a:r>
            <a:endParaRPr lang="en-RU" dirty="0">
              <a:solidFill>
                <a:schemeClr val="accent4"/>
              </a:solidFill>
              <a:latin typeface="Helvetica" pitchFamily="2" charset="0"/>
              <a:ea typeface="+mj-ea"/>
              <a:cs typeface="+mj-cs"/>
              <a:sym typeface="Calibri"/>
            </a:endParaRPr>
          </a:p>
          <a:p>
            <a:pPr marL="285750" indent="-285750" hangingPunct="0">
              <a:buFont typeface="Arial" panose="020B0604020202020204" pitchFamily="34" charset="0"/>
              <a:buChar char="•"/>
            </a:pPr>
            <a:r>
              <a:rPr lang="en-RU" dirty="0">
                <a:solidFill>
                  <a:schemeClr val="accent4"/>
                </a:solidFill>
                <a:latin typeface="Helvetica" pitchFamily="2" charset="0"/>
                <a:ea typeface="+mj-ea"/>
                <a:cs typeface="+mj-cs"/>
                <a:sym typeface="Calibri"/>
              </a:rPr>
              <a:t>It’s mandatory to include the corresponding </a:t>
            </a:r>
            <a:r>
              <a:rPr lang="en-RU" b="1" dirty="0">
                <a:solidFill>
                  <a:schemeClr val="accent4"/>
                </a:solidFill>
                <a:latin typeface="Helvetica" pitchFamily="2" charset="0"/>
                <a:ea typeface="+mj-ea"/>
                <a:cs typeface="+mj-cs"/>
                <a:sym typeface="Calibri"/>
              </a:rPr>
              <a:t>header file </a:t>
            </a:r>
            <a:r>
              <a:rPr lang="en-RU" dirty="0">
                <a:solidFill>
                  <a:schemeClr val="accent4"/>
                </a:solidFill>
                <a:latin typeface="Helvetica" pitchFamily="2" charset="0"/>
                <a:ea typeface="+mj-ea"/>
                <a:cs typeface="+mj-cs"/>
                <a:sym typeface="Calibri"/>
              </a:rPr>
              <a:t>in the </a:t>
            </a:r>
            <a:r>
              <a:rPr lang="en-RU" b="1" dirty="0">
                <a:solidFill>
                  <a:schemeClr val="accent4"/>
                </a:solidFill>
                <a:latin typeface="Helvetica" pitchFamily="2" charset="0"/>
                <a:ea typeface="+mj-ea"/>
                <a:cs typeface="+mj-cs"/>
                <a:sym typeface="Calibri"/>
              </a:rPr>
              <a:t>source file</a:t>
            </a:r>
            <a:r>
              <a:rPr lang="en-RU" dirty="0">
                <a:solidFill>
                  <a:schemeClr val="accent4"/>
                </a:solidFill>
                <a:latin typeface="Helvetica" pitchFamily="2" charset="0"/>
                <a:ea typeface="+mj-ea"/>
                <a:cs typeface="+mj-cs"/>
                <a:sym typeface="Calibri"/>
              </a:rPr>
              <a:t>.</a:t>
            </a:r>
            <a:endParaRPr lang="ru-RU" dirty="0">
              <a:solidFill>
                <a:schemeClr val="accent4"/>
              </a:solidFill>
              <a:latin typeface="Helvetica" pitchFamily="2" charset="0"/>
              <a:ea typeface="+mj-ea"/>
              <a:cs typeface="+mj-cs"/>
              <a:sym typeface="Calibri"/>
            </a:endParaRPr>
          </a:p>
          <a:p>
            <a:pPr marL="285750" indent="-285750" hangingPunct="0">
              <a:buFont typeface="Arial" panose="020B0604020202020204" pitchFamily="34" charset="0"/>
              <a:buChar char="•"/>
            </a:pPr>
            <a:r>
              <a:rPr lang="en-GB" dirty="0">
                <a:solidFill>
                  <a:schemeClr val="accent4"/>
                </a:solidFill>
                <a:latin typeface="Helvetica" pitchFamily="2" charset="0"/>
              </a:rPr>
              <a:t>But the opposite should never be done! In other words, never do an include of a .</a:t>
            </a:r>
            <a:r>
              <a:rPr lang="en-GB" dirty="0" err="1">
                <a:solidFill>
                  <a:schemeClr val="accent4"/>
                </a:solidFill>
                <a:latin typeface="Helvetica" pitchFamily="2" charset="0"/>
              </a:rPr>
              <a:t>cpp</a:t>
            </a:r>
            <a:r>
              <a:rPr lang="en-GB" dirty="0">
                <a:solidFill>
                  <a:schemeClr val="accent4"/>
                </a:solidFill>
                <a:latin typeface="Helvetica" pitchFamily="2" charset="0"/>
              </a:rPr>
              <a:t> file in your code!</a:t>
            </a:r>
            <a:endParaRPr lang="en-GB" b="1" dirty="0">
              <a:solidFill>
                <a:schemeClr val="accent4"/>
              </a:solidFill>
              <a:latin typeface="Helvetica" pitchFamily="2" charset="0"/>
            </a:endParaRPr>
          </a:p>
        </p:txBody>
      </p:sp>
      <p:pic>
        <p:nvPicPr>
          <p:cNvPr id="4" name="Picture 3">
            <a:extLst>
              <a:ext uri="{FF2B5EF4-FFF2-40B4-BE49-F238E27FC236}">
                <a16:creationId xmlns:a16="http://schemas.microsoft.com/office/drawing/2014/main" id="{5CB368C7-DA2D-A741-A7D0-068F6AC0E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751" y="1443167"/>
            <a:ext cx="7957821" cy="2652607"/>
          </a:xfrm>
          <a:prstGeom prst="rect">
            <a:avLst/>
          </a:prstGeom>
        </p:spPr>
      </p:pic>
    </p:spTree>
    <p:extLst>
      <p:ext uri="{BB962C8B-B14F-4D97-AF65-F5344CB8AC3E}">
        <p14:creationId xmlns:p14="http://schemas.microsoft.com/office/powerpoint/2010/main" val="195409675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pic>
        <p:nvPicPr>
          <p:cNvPr id="6" name="Picture 5">
            <a:extLst>
              <a:ext uri="{FF2B5EF4-FFF2-40B4-BE49-F238E27FC236}">
                <a16:creationId xmlns:a16="http://schemas.microsoft.com/office/drawing/2014/main" id="{BDA5D277-A25D-2A49-B8E5-1BC0D7E7DE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132613"/>
            <a:ext cx="4084796" cy="5614175"/>
          </a:xfrm>
          <a:prstGeom prst="rect">
            <a:avLst/>
          </a:prstGeom>
        </p:spPr>
      </p:pic>
      <p:sp>
        <p:nvSpPr>
          <p:cNvPr id="8" name="TextBox 7">
            <a:extLst>
              <a:ext uri="{FF2B5EF4-FFF2-40B4-BE49-F238E27FC236}">
                <a16:creationId xmlns:a16="http://schemas.microsoft.com/office/drawing/2014/main" id="{5FA77C09-670B-2F43-924B-09CEAD7C86F2}"/>
              </a:ext>
            </a:extLst>
          </p:cNvPr>
          <p:cNvSpPr txBox="1"/>
          <p:nvPr/>
        </p:nvSpPr>
        <p:spPr>
          <a:xfrm>
            <a:off x="6096000" y="1132613"/>
            <a:ext cx="475107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latin typeface="Helvetica" pitchFamily="2" charset="0"/>
              </a:rPr>
              <a:t>In the </a:t>
            </a:r>
            <a:r>
              <a:rPr lang="en-GB" dirty="0" err="1">
                <a:latin typeface="Helvetica" pitchFamily="2" charset="0"/>
              </a:rPr>
              <a:t>vector.h</a:t>
            </a:r>
            <a:r>
              <a:rPr lang="en-GB" dirty="0">
                <a:latin typeface="Helvetica" pitchFamily="2" charset="0"/>
              </a:rPr>
              <a:t> file, we only provide function declarations, even if they are methods (defined inside the class)!</a:t>
            </a:r>
            <a:endParaRPr lang="ru-RU" dirty="0">
              <a:latin typeface="Helvetica" pitchFamily="2" charset="0"/>
            </a:endParaRPr>
          </a:p>
          <a:p>
            <a:pPr marL="285750" indent="-285750" hangingPunct="0">
              <a:buFont typeface="Arial" panose="020B0604020202020204" pitchFamily="34" charset="0"/>
              <a:buChar char="•"/>
            </a:pPr>
            <a:r>
              <a:rPr lang="en-US" dirty="0">
                <a:solidFill>
                  <a:srgbClr val="323332"/>
                </a:solidFill>
                <a:latin typeface="Helvetica" pitchFamily="2" charset="0"/>
                <a:ea typeface="+mj-ea"/>
                <a:cs typeface="+mj-cs"/>
                <a:sym typeface="Calibri"/>
              </a:rPr>
              <a:t>Also, don’t forget about #define</a:t>
            </a:r>
          </a:p>
          <a:p>
            <a:pPr marL="285750" indent="-285750" hangingPunct="0">
              <a:buFont typeface="Arial" panose="020B0604020202020204" pitchFamily="34" charset="0"/>
              <a:buChar char="•"/>
            </a:pP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Once again, </a:t>
            </a:r>
            <a:r>
              <a:rPr lang="en-US" dirty="0">
                <a:solidFill>
                  <a:srgbClr val="323332"/>
                </a:solidFill>
                <a:latin typeface="Helvetica" pitchFamily="2" charset="0"/>
                <a:ea typeface="+mj-ea"/>
                <a:cs typeface="+mj-cs"/>
                <a:sym typeface="Calibri"/>
              </a:rPr>
              <a:t>const qualifiers are absent in functions signatures for the arguments, provided by values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03107928"/>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pic>
        <p:nvPicPr>
          <p:cNvPr id="4" name="Picture 3">
            <a:extLst>
              <a:ext uri="{FF2B5EF4-FFF2-40B4-BE49-F238E27FC236}">
                <a16:creationId xmlns:a16="http://schemas.microsoft.com/office/drawing/2014/main" id="{E3F8FE64-E195-384F-BF5F-7F8A0BAC04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129269"/>
            <a:ext cx="8319787" cy="3253180"/>
          </a:xfrm>
          <a:prstGeom prst="rect">
            <a:avLst/>
          </a:prstGeom>
        </p:spPr>
      </p:pic>
      <p:sp>
        <p:nvSpPr>
          <p:cNvPr id="5" name="TextBox 4">
            <a:extLst>
              <a:ext uri="{FF2B5EF4-FFF2-40B4-BE49-F238E27FC236}">
                <a16:creationId xmlns:a16="http://schemas.microsoft.com/office/drawing/2014/main" id="{6A1D3CA9-90D7-2D49-A520-279492CAB6FE}"/>
              </a:ext>
            </a:extLst>
          </p:cNvPr>
          <p:cNvSpPr txBox="1"/>
          <p:nvPr/>
        </p:nvSpPr>
        <p:spPr>
          <a:xfrm>
            <a:off x="1184995" y="4607477"/>
            <a:ext cx="9849589"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solidFill>
                  <a:schemeClr val="accent4"/>
                </a:solidFill>
                <a:latin typeface="Helvetica" pitchFamily="2" charset="0"/>
              </a:rPr>
              <a:t>In </a:t>
            </a:r>
            <a:r>
              <a:rPr lang="en-GB" dirty="0" err="1">
                <a:solidFill>
                  <a:schemeClr val="accent4"/>
                </a:solidFill>
                <a:latin typeface="Helvetica" pitchFamily="2" charset="0"/>
              </a:rPr>
              <a:t>vector.cpp</a:t>
            </a:r>
            <a:r>
              <a:rPr lang="en-GB" dirty="0">
                <a:solidFill>
                  <a:schemeClr val="accent4"/>
                </a:solidFill>
                <a:latin typeface="Helvetica" pitchFamily="2" charset="0"/>
              </a:rPr>
              <a:t> we define methods and functions which are declared in </a:t>
            </a:r>
            <a:r>
              <a:rPr lang="en-GB" dirty="0" err="1">
                <a:solidFill>
                  <a:schemeClr val="accent4"/>
                </a:solidFill>
                <a:latin typeface="Helvetica" pitchFamily="2" charset="0"/>
              </a:rPr>
              <a:t>vector.h</a:t>
            </a:r>
            <a:endParaRPr lang="en-GB" dirty="0">
              <a:solidFill>
                <a:schemeClr val="accent4"/>
              </a:solidFill>
              <a:latin typeface="Helvetica" pitchFamily="2" charset="0"/>
            </a:endParaRPr>
          </a:p>
          <a:p>
            <a:pPr marL="285750" indent="-285750" hangingPunct="0">
              <a:buFont typeface="Arial" panose="020B0604020202020204" pitchFamily="34" charset="0"/>
              <a:buChar char="•"/>
            </a:pPr>
            <a:r>
              <a:rPr lang="en-GB" dirty="0">
                <a:solidFill>
                  <a:schemeClr val="accent4"/>
                </a:solidFill>
                <a:latin typeface="Helvetica" pitchFamily="2" charset="0"/>
              </a:rPr>
              <a:t>Don't forget </a:t>
            </a:r>
            <a:r>
              <a:rPr lang="en-GB" b="1" dirty="0">
                <a:solidFill>
                  <a:schemeClr val="accent4"/>
                </a:solidFill>
                <a:latin typeface="Helvetica" pitchFamily="2" charset="0"/>
              </a:rPr>
              <a:t>#include "</a:t>
            </a:r>
            <a:r>
              <a:rPr lang="en-GB" b="1" dirty="0" err="1">
                <a:solidFill>
                  <a:schemeClr val="accent4"/>
                </a:solidFill>
                <a:latin typeface="Helvetica" pitchFamily="2" charset="0"/>
              </a:rPr>
              <a:t>vector.h</a:t>
            </a:r>
            <a:r>
              <a:rPr lang="en-GB" b="1" dirty="0">
                <a:solidFill>
                  <a:schemeClr val="accent4"/>
                </a:solidFill>
                <a:latin typeface="Helvetica" pitchFamily="2" charset="0"/>
              </a:rPr>
              <a:t>”</a:t>
            </a:r>
          </a:p>
          <a:p>
            <a:pPr marL="285750" indent="-285750" hangingPunct="0">
              <a:buFont typeface="Arial" panose="020B0604020202020204" pitchFamily="34" charset="0"/>
              <a:buChar char="•"/>
            </a:pPr>
            <a:r>
              <a:rPr lang="en-GB" dirty="0">
                <a:solidFill>
                  <a:schemeClr val="accent4"/>
                </a:solidFill>
                <a:latin typeface="Helvetica" pitchFamily="2" charset="0"/>
              </a:rPr>
              <a:t>Using the </a:t>
            </a:r>
            <a:r>
              <a:rPr lang="en-GB" b="1" dirty="0">
                <a:solidFill>
                  <a:schemeClr val="accent4"/>
                </a:solidFill>
                <a:latin typeface="Helvetica" pitchFamily="2" charset="0"/>
              </a:rPr>
              <a:t>operator ::</a:t>
            </a:r>
            <a:r>
              <a:rPr lang="en-GB" dirty="0">
                <a:solidFill>
                  <a:schemeClr val="accent4"/>
                </a:solidFill>
                <a:latin typeface="Helvetica" pitchFamily="2" charset="0"/>
              </a:rPr>
              <a:t>, we can define methods</a:t>
            </a:r>
          </a:p>
          <a:p>
            <a:pPr marL="742950" lvl="1" indent="-285750" hangingPunct="0">
              <a:buFont typeface="Arial" panose="020B0604020202020204" pitchFamily="34" charset="0"/>
              <a:buChar char="•"/>
            </a:pPr>
            <a:r>
              <a:rPr lang="en-GB" dirty="0">
                <a:solidFill>
                  <a:schemeClr val="accent4"/>
                </a:solidFill>
                <a:latin typeface="Helvetica" pitchFamily="2" charset="0"/>
              </a:rPr>
              <a:t>For this, before the method name, you need to add the class name and the </a:t>
            </a:r>
            <a:r>
              <a:rPr lang="en-GB" b="1" dirty="0">
                <a:solidFill>
                  <a:schemeClr val="accent4"/>
                </a:solidFill>
                <a:latin typeface="Helvetica" pitchFamily="2" charset="0"/>
              </a:rPr>
              <a:t>operator ::</a:t>
            </a:r>
          </a:p>
          <a:p>
            <a:pPr marL="742950" lvl="1" indent="-285750" hangingPunct="0">
              <a:buFont typeface="Arial" panose="020B0604020202020204" pitchFamily="34" charset="0"/>
              <a:buChar char="•"/>
            </a:pPr>
            <a:r>
              <a:rPr lang="en-GB" dirty="0">
                <a:solidFill>
                  <a:schemeClr val="accent4"/>
                </a:solidFill>
                <a:latin typeface="Helvetica" pitchFamily="2" charset="0"/>
              </a:rPr>
              <a:t>In the case of non-method </a:t>
            </a:r>
            <a:r>
              <a:rPr lang="en-GB" b="1" dirty="0">
                <a:solidFill>
                  <a:schemeClr val="accent4"/>
                </a:solidFill>
                <a:latin typeface="Helvetica" pitchFamily="2" charset="0"/>
              </a:rPr>
              <a:t>functions</a:t>
            </a:r>
            <a:r>
              <a:rPr lang="en-GB" dirty="0">
                <a:solidFill>
                  <a:schemeClr val="accent4"/>
                </a:solidFill>
                <a:latin typeface="Helvetica" pitchFamily="2" charset="0"/>
              </a:rPr>
              <a:t>, we don't need to do this!</a:t>
            </a:r>
          </a:p>
          <a:p>
            <a:pPr marL="742950" lvl="1" indent="-285750" hangingPunct="0">
              <a:buFont typeface="Arial" panose="020B0604020202020204" pitchFamily="34" charset="0"/>
              <a:buChar char="•"/>
            </a:pPr>
            <a:r>
              <a:rPr lang="en-GB" dirty="0">
                <a:solidFill>
                  <a:schemeClr val="accent4"/>
                </a:solidFill>
                <a:latin typeface="Helvetica" pitchFamily="2" charset="0"/>
              </a:rPr>
              <a:t>For example, if the class is called </a:t>
            </a:r>
            <a:r>
              <a:rPr lang="en-GB" b="1" dirty="0" err="1">
                <a:solidFill>
                  <a:schemeClr val="accent4"/>
                </a:solidFill>
                <a:latin typeface="Helvetica" pitchFamily="2" charset="0"/>
              </a:rPr>
              <a:t>my_class</a:t>
            </a:r>
            <a:r>
              <a:rPr lang="en-GB" dirty="0">
                <a:solidFill>
                  <a:schemeClr val="accent4"/>
                </a:solidFill>
                <a:latin typeface="Helvetica" pitchFamily="2" charset="0"/>
              </a:rPr>
              <a:t>, and the method in it is </a:t>
            </a:r>
            <a:r>
              <a:rPr lang="en-GB" b="1" dirty="0" err="1">
                <a:solidFill>
                  <a:schemeClr val="accent4"/>
                </a:solidFill>
                <a:latin typeface="Helvetica" pitchFamily="2" charset="0"/>
              </a:rPr>
              <a:t>my_method</a:t>
            </a:r>
            <a:r>
              <a:rPr lang="en-GB" dirty="0">
                <a:solidFill>
                  <a:schemeClr val="accent4"/>
                </a:solidFill>
                <a:latin typeface="Helvetica" pitchFamily="2" charset="0"/>
              </a:rPr>
              <a:t>, then its definition might look like this: </a:t>
            </a:r>
            <a:r>
              <a:rPr lang="en-GB" b="1" dirty="0">
                <a:solidFill>
                  <a:schemeClr val="accent4"/>
                </a:solidFill>
                <a:latin typeface="Helvetica" pitchFamily="2" charset="0"/>
              </a:rPr>
              <a:t>void </a:t>
            </a:r>
            <a:r>
              <a:rPr lang="en-GB" b="1" dirty="0" err="1">
                <a:solidFill>
                  <a:schemeClr val="accent4"/>
                </a:solidFill>
                <a:latin typeface="Helvetica" pitchFamily="2" charset="0"/>
              </a:rPr>
              <a:t>my_class</a:t>
            </a:r>
            <a:r>
              <a:rPr lang="en-GB" b="1" dirty="0">
                <a:solidFill>
                  <a:schemeClr val="accent4"/>
                </a:solidFill>
                <a:latin typeface="Helvetica" pitchFamily="2" charset="0"/>
              </a:rPr>
              <a:t>::</a:t>
            </a:r>
            <a:r>
              <a:rPr lang="en-GB" b="1" dirty="0" err="1">
                <a:solidFill>
                  <a:schemeClr val="accent4"/>
                </a:solidFill>
                <a:latin typeface="Helvetica" pitchFamily="2" charset="0"/>
              </a:rPr>
              <a:t>my_method</a:t>
            </a:r>
            <a:r>
              <a:rPr lang="en-GB" b="1" dirty="0">
                <a:solidFill>
                  <a:schemeClr val="accent4"/>
                </a:solidFill>
                <a:latin typeface="Helvetica" pitchFamily="2" charset="0"/>
              </a:rPr>
              <a:t> () {}</a:t>
            </a:r>
            <a:endParaRPr kumimoji="0" lang="en-RU" b="1"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498192144"/>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sp>
        <p:nvSpPr>
          <p:cNvPr id="5" name="TextBox 4">
            <a:extLst>
              <a:ext uri="{FF2B5EF4-FFF2-40B4-BE49-F238E27FC236}">
                <a16:creationId xmlns:a16="http://schemas.microsoft.com/office/drawing/2014/main" id="{6A1D3CA9-90D7-2D49-A520-279492CAB6FE}"/>
              </a:ext>
            </a:extLst>
          </p:cNvPr>
          <p:cNvSpPr txBox="1"/>
          <p:nvPr/>
        </p:nvSpPr>
        <p:spPr>
          <a:xfrm>
            <a:off x="1120775" y="1309816"/>
            <a:ext cx="549875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Here’s </a:t>
            </a:r>
            <a:r>
              <a:rPr lang="en-US" dirty="0">
                <a:solidFill>
                  <a:schemeClr val="accent4"/>
                </a:solidFill>
                <a:latin typeface="Helvetica" pitchFamily="2" charset="0"/>
              </a:rPr>
              <a:t>some more </a:t>
            </a:r>
            <a:r>
              <a:rPr lang="en-GB" dirty="0">
                <a:solidFill>
                  <a:schemeClr val="accent4"/>
                </a:solidFill>
                <a:latin typeface="Helvetica" pitchFamily="2" charset="0"/>
              </a:rPr>
              <a:t>definitions of several methods:</a:t>
            </a:r>
            <a:endParaRPr kumimoji="0" lang="en-RU" b="1"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8" name="Picture 7">
            <a:extLst>
              <a:ext uri="{FF2B5EF4-FFF2-40B4-BE49-F238E27FC236}">
                <a16:creationId xmlns:a16="http://schemas.microsoft.com/office/drawing/2014/main" id="{41055CA1-CB11-734F-9015-6416BC2DF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975295"/>
            <a:ext cx="4890570" cy="3115689"/>
          </a:xfrm>
          <a:prstGeom prst="rect">
            <a:avLst/>
          </a:prstGeom>
        </p:spPr>
      </p:pic>
      <p:pic>
        <p:nvPicPr>
          <p:cNvPr id="4" name="Picture 3">
            <a:extLst>
              <a:ext uri="{FF2B5EF4-FFF2-40B4-BE49-F238E27FC236}">
                <a16:creationId xmlns:a16="http://schemas.microsoft.com/office/drawing/2014/main" id="{74A3F7D5-3EA2-294D-A9A9-263287C3E0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655" y="1975296"/>
            <a:ext cx="4890570" cy="3434707"/>
          </a:xfrm>
          <a:prstGeom prst="rect">
            <a:avLst/>
          </a:prstGeom>
        </p:spPr>
      </p:pic>
    </p:spTree>
    <p:extLst>
      <p:ext uri="{BB962C8B-B14F-4D97-AF65-F5344CB8AC3E}">
        <p14:creationId xmlns:p14="http://schemas.microsoft.com/office/powerpoint/2010/main" val="4085224689"/>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sp>
        <p:nvSpPr>
          <p:cNvPr id="5" name="TextBox 4">
            <a:extLst>
              <a:ext uri="{FF2B5EF4-FFF2-40B4-BE49-F238E27FC236}">
                <a16:creationId xmlns:a16="http://schemas.microsoft.com/office/drawing/2014/main" id="{6A1D3CA9-90D7-2D49-A520-279492CAB6FE}"/>
              </a:ext>
            </a:extLst>
          </p:cNvPr>
          <p:cNvSpPr txBox="1"/>
          <p:nvPr/>
        </p:nvSpPr>
        <p:spPr>
          <a:xfrm>
            <a:off x="1120775" y="1107028"/>
            <a:ext cx="9726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t>And finally, the definition of ordinary functions.</a:t>
            </a:r>
          </a:p>
          <a:p>
            <a:pPr marL="285750" indent="-285750" hangingPunct="0">
              <a:buFont typeface="Arial" panose="020B0604020202020204" pitchFamily="34" charset="0"/>
              <a:buChar char="•"/>
            </a:pPr>
            <a:r>
              <a:rPr lang="en-GB" dirty="0"/>
              <a:t>By the way, note that in order to use the </a:t>
            </a:r>
            <a:r>
              <a:rPr lang="en-GB" b="1" dirty="0" err="1"/>
              <a:t>double_cmp</a:t>
            </a:r>
            <a:r>
              <a:rPr lang="en-GB" b="1" dirty="0"/>
              <a:t> </a:t>
            </a:r>
            <a:r>
              <a:rPr lang="en-GB" dirty="0"/>
              <a:t>function, we included file </a:t>
            </a:r>
            <a:r>
              <a:rPr lang="en-GB" b="1" dirty="0" err="1"/>
              <a:t>double_cmp.h</a:t>
            </a:r>
            <a:r>
              <a:rPr lang="en-GB" dirty="0"/>
              <a:t> in the </a:t>
            </a:r>
            <a:r>
              <a:rPr lang="en-GB" b="1" dirty="0" err="1"/>
              <a:t>vector.cpp</a:t>
            </a:r>
            <a:r>
              <a:rPr lang="en-GB" dirty="0"/>
              <a:t> file (but not in </a:t>
            </a:r>
            <a:r>
              <a:rPr lang="en-GB" b="1" dirty="0" err="1"/>
              <a:t>vector.h</a:t>
            </a:r>
            <a:r>
              <a:rPr lang="en-GB" dirty="0"/>
              <a:t>!)</a:t>
            </a:r>
            <a:endParaRPr kumimoji="0" lang="en-RU" b="1"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4" name="Picture 3">
            <a:extLst>
              <a:ext uri="{FF2B5EF4-FFF2-40B4-BE49-F238E27FC236}">
                <a16:creationId xmlns:a16="http://schemas.microsoft.com/office/drawing/2014/main" id="{A13269BF-716C-1841-889F-460F3704B7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030356"/>
            <a:ext cx="7874944" cy="4705435"/>
          </a:xfrm>
          <a:prstGeom prst="rect">
            <a:avLst/>
          </a:prstGeom>
        </p:spPr>
      </p:pic>
    </p:spTree>
    <p:extLst>
      <p:ext uri="{BB962C8B-B14F-4D97-AF65-F5344CB8AC3E}">
        <p14:creationId xmlns:p14="http://schemas.microsoft.com/office/powerpoint/2010/main" val="2791533776"/>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sp>
        <p:nvSpPr>
          <p:cNvPr id="3" name="TextBox 2">
            <a:extLst>
              <a:ext uri="{FF2B5EF4-FFF2-40B4-BE49-F238E27FC236}">
                <a16:creationId xmlns:a16="http://schemas.microsoft.com/office/drawing/2014/main" id="{6372DE7D-D38F-6D43-AD21-428ECFBB41E6}"/>
              </a:ext>
            </a:extLst>
          </p:cNvPr>
          <p:cNvSpPr txBox="1"/>
          <p:nvPr/>
        </p:nvSpPr>
        <p:spPr>
          <a:xfrm>
            <a:off x="1161535" y="1470455"/>
            <a:ext cx="968553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To use our </a:t>
            </a:r>
            <a:r>
              <a:rPr lang="en-GB" b="1" dirty="0"/>
              <a:t>vector</a:t>
            </a:r>
            <a:r>
              <a:rPr lang="en-GB" dirty="0"/>
              <a:t> class in the </a:t>
            </a:r>
            <a:r>
              <a:rPr lang="en-GB" b="1" dirty="0"/>
              <a:t>main</a:t>
            </a:r>
            <a:r>
              <a:rPr lang="en-GB" dirty="0"/>
              <a:t> function, you need to include the corresponding header in the </a:t>
            </a:r>
            <a:r>
              <a:rPr lang="en-GB" b="1" dirty="0" err="1"/>
              <a:t>main.cpp</a:t>
            </a:r>
            <a:r>
              <a:rPr lang="en-GB" dirty="0"/>
              <a:t> file.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3EB7DC81-A063-074A-9C94-725885C9C8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535" y="2215638"/>
            <a:ext cx="5892800" cy="3987800"/>
          </a:xfrm>
          <a:prstGeom prst="rect">
            <a:avLst/>
          </a:prstGeom>
        </p:spPr>
      </p:pic>
    </p:spTree>
    <p:extLst>
      <p:ext uri="{BB962C8B-B14F-4D97-AF65-F5344CB8AC3E}">
        <p14:creationId xmlns:p14="http://schemas.microsoft.com/office/powerpoint/2010/main" val="756145724"/>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Splitting the solution into multiple files</a:t>
            </a:r>
            <a:endParaRPr lang="ru-RU" dirty="0"/>
          </a:p>
        </p:txBody>
      </p:sp>
      <p:sp>
        <p:nvSpPr>
          <p:cNvPr id="4" name="TextBox 3">
            <a:extLst>
              <a:ext uri="{FF2B5EF4-FFF2-40B4-BE49-F238E27FC236}">
                <a16:creationId xmlns:a16="http://schemas.microsoft.com/office/drawing/2014/main" id="{5060BE12-9ABD-5B4F-8C7F-DFBA12840AE4}"/>
              </a:ext>
            </a:extLst>
          </p:cNvPr>
          <p:cNvSpPr txBox="1"/>
          <p:nvPr/>
        </p:nvSpPr>
        <p:spPr>
          <a:xfrm>
            <a:off x="1120775" y="3009113"/>
            <a:ext cx="972629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cap="none" spc="0" normalizeH="0" baseline="0" dirty="0">
                <a:ln>
                  <a:noFill/>
                </a:ln>
                <a:solidFill>
                  <a:srgbClr val="0169B3"/>
                </a:solidFill>
                <a:effectLst/>
                <a:uFillTx/>
                <a:latin typeface="+mj-lt"/>
                <a:ea typeface="+mj-ea"/>
                <a:cs typeface="+mj-cs"/>
                <a:sym typeface="Calibri"/>
                <a:hlinkClick r:id="rId3">
                  <a:extLst>
                    <a:ext uri="{A12FA001-AC4F-418D-AE19-62706E023703}">
                      <ahyp:hlinkClr xmlns:ahyp="http://schemas.microsoft.com/office/drawing/2018/hyperlinkcolor" val="tx"/>
                    </a:ext>
                  </a:extLst>
                </a:hlinkClick>
              </a:rPr>
              <a:t>CMakeLists.txt</a:t>
            </a:r>
            <a:endParaRPr kumimoji="0" lang="en-RU" sz="1800" b="0" cap="none" spc="0" normalizeH="0" baseline="0" dirty="0">
              <a:ln>
                <a:noFill/>
              </a:ln>
              <a:solidFill>
                <a:srgbClr val="0169B3"/>
              </a:solidFill>
              <a:effectLst/>
              <a:uFillTx/>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0169B3"/>
                </a:solidFill>
                <a:latin typeface="+mj-lt"/>
                <a:ea typeface="+mj-ea"/>
                <a:cs typeface="+mj-cs"/>
                <a:sym typeface="Calibri"/>
                <a:hlinkClick r:id="rId4">
                  <a:extLst>
                    <a:ext uri="{A12FA001-AC4F-418D-AE19-62706E023703}">
                      <ahyp:hlinkClr xmlns:ahyp="http://schemas.microsoft.com/office/drawing/2018/hyperlinkcolor" val="tx"/>
                    </a:ext>
                  </a:extLst>
                </a:hlinkClick>
              </a:rPr>
              <a:t>double_cmp.h</a:t>
            </a:r>
            <a:endParaRPr lang="en-RU" dirty="0">
              <a:solidFill>
                <a:srgbClr val="0169B3"/>
              </a:solidFill>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b="0" cap="none" spc="0" normalizeH="0" baseline="0" dirty="0">
                <a:ln>
                  <a:noFill/>
                </a:ln>
                <a:solidFill>
                  <a:srgbClr val="0169B3"/>
                </a:solidFill>
                <a:effectLst/>
                <a:uFillTx/>
                <a:latin typeface="+mj-lt"/>
                <a:ea typeface="+mj-ea"/>
                <a:cs typeface="+mj-cs"/>
                <a:sym typeface="Calibri"/>
                <a:hlinkClick r:id="rId5">
                  <a:extLst>
                    <a:ext uri="{A12FA001-AC4F-418D-AE19-62706E023703}">
                      <ahyp:hlinkClr xmlns:ahyp="http://schemas.microsoft.com/office/drawing/2018/hyperlinkcolor" val="tx"/>
                    </a:ext>
                  </a:extLst>
                </a:hlinkClick>
              </a:rPr>
              <a:t>double</a:t>
            </a:r>
            <a:r>
              <a:rPr lang="en-RU" dirty="0">
                <a:solidFill>
                  <a:srgbClr val="0169B3"/>
                </a:solidFill>
                <a:latin typeface="+mj-lt"/>
                <a:ea typeface="+mj-ea"/>
                <a:cs typeface="+mj-cs"/>
                <a:sym typeface="Calibri"/>
                <a:hlinkClick r:id="rId5">
                  <a:extLst>
                    <a:ext uri="{A12FA001-AC4F-418D-AE19-62706E023703}">
                      <ahyp:hlinkClr xmlns:ahyp="http://schemas.microsoft.com/office/drawing/2018/hyperlinkcolor" val="tx"/>
                    </a:ext>
                  </a:extLst>
                </a:hlinkClick>
              </a:rPr>
              <a:t>_cmp.cpp</a:t>
            </a:r>
            <a:endParaRPr lang="en-RU" dirty="0">
              <a:solidFill>
                <a:srgbClr val="0169B3"/>
              </a:solidFill>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b="0" cap="none" spc="0" normalizeH="0" baseline="0" dirty="0">
                <a:ln>
                  <a:noFill/>
                </a:ln>
                <a:solidFill>
                  <a:srgbClr val="0169B3"/>
                </a:solidFill>
                <a:effectLst/>
                <a:uFillTx/>
                <a:latin typeface="+mj-lt"/>
                <a:ea typeface="+mj-ea"/>
                <a:cs typeface="+mj-cs"/>
                <a:sym typeface="Calibri"/>
                <a:hlinkClick r:id="rId6">
                  <a:extLst>
                    <a:ext uri="{A12FA001-AC4F-418D-AE19-62706E023703}">
                      <ahyp:hlinkClr xmlns:ahyp="http://schemas.microsoft.com/office/drawing/2018/hyperlinkcolor" val="tx"/>
                    </a:ext>
                  </a:extLst>
                </a:hlinkClick>
              </a:rPr>
              <a:t>vector.h</a:t>
            </a:r>
            <a:endParaRPr kumimoji="0" lang="en-RU" sz="1800" b="0" cap="none" spc="0" normalizeH="0" baseline="0" dirty="0">
              <a:ln>
                <a:noFill/>
              </a:ln>
              <a:solidFill>
                <a:srgbClr val="0169B3"/>
              </a:solidFill>
              <a:effectLst/>
              <a:uFillTx/>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0169B3"/>
                </a:solidFill>
                <a:latin typeface="+mj-lt"/>
                <a:ea typeface="+mj-ea"/>
                <a:cs typeface="+mj-cs"/>
                <a:sym typeface="Calibri"/>
                <a:hlinkClick r:id="rId7">
                  <a:extLst>
                    <a:ext uri="{A12FA001-AC4F-418D-AE19-62706E023703}">
                      <ahyp:hlinkClr xmlns:ahyp="http://schemas.microsoft.com/office/drawing/2018/hyperlinkcolor" val="tx"/>
                    </a:ext>
                  </a:extLst>
                </a:hlinkClick>
              </a:rPr>
              <a:t>vector.cpp</a:t>
            </a:r>
            <a:endParaRPr lang="en-RU" dirty="0">
              <a:solidFill>
                <a:srgbClr val="0169B3"/>
              </a:solidFill>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b="0" cap="none" spc="0" normalizeH="0" baseline="0" dirty="0">
                <a:ln>
                  <a:noFill/>
                </a:ln>
                <a:solidFill>
                  <a:srgbClr val="0169B3"/>
                </a:solidFill>
                <a:effectLst/>
                <a:uFillTx/>
                <a:latin typeface="+mj-lt"/>
                <a:ea typeface="+mj-ea"/>
                <a:cs typeface="+mj-cs"/>
                <a:sym typeface="Calibri"/>
                <a:hlinkClick r:id="rId8">
                  <a:extLst>
                    <a:ext uri="{A12FA001-AC4F-418D-AE19-62706E023703}">
                      <ahyp:hlinkClr xmlns:ahyp="http://schemas.microsoft.com/office/drawing/2018/hyperlinkcolor" val="tx"/>
                    </a:ext>
                  </a:extLst>
                </a:hlinkClick>
              </a:rPr>
              <a:t>main.cpp</a:t>
            </a:r>
            <a:endParaRPr kumimoji="0" lang="en-RU" sz="1800" b="0" cap="none" spc="0" normalizeH="0" baseline="0" dirty="0">
              <a:ln>
                <a:noFill/>
              </a:ln>
              <a:solidFill>
                <a:srgbClr val="0169B3"/>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D40F72C6-664D-A348-B949-B2A9425D7A62}"/>
              </a:ext>
            </a:extLst>
          </p:cNvPr>
          <p:cNvSpPr txBox="1"/>
          <p:nvPr/>
        </p:nvSpPr>
        <p:spPr>
          <a:xfrm>
            <a:off x="1120775" y="2236574"/>
            <a:ext cx="22595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Links to the full code:</a:t>
            </a:r>
          </a:p>
        </p:txBody>
      </p:sp>
    </p:spTree>
    <p:extLst>
      <p:ext uri="{BB962C8B-B14F-4D97-AF65-F5344CB8AC3E}">
        <p14:creationId xmlns:p14="http://schemas.microsoft.com/office/powerpoint/2010/main" val="251105230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std::vector: constructor from initializer list</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1550422"/>
            <a:ext cx="9848335"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t>std::</a:t>
            </a:r>
            <a:r>
              <a:rPr lang="en-US" b="1" dirty="0"/>
              <a:t>vector</a:t>
            </a:r>
            <a:r>
              <a:rPr lang="en-GB" b="1" dirty="0"/>
              <a:t> </a:t>
            </a:r>
            <a:r>
              <a:rPr lang="en-GB" dirty="0"/>
              <a:t>is a dynamic (non-fixed), expandable array. Vector owns elements like any container, so </a:t>
            </a:r>
            <a:r>
              <a:rPr lang="en-US" dirty="0"/>
              <a:t>we</a:t>
            </a:r>
            <a:r>
              <a:rPr lang="en-GB" dirty="0"/>
              <a:t> can say that it is using the RAII idiom.</a:t>
            </a:r>
          </a:p>
          <a:p>
            <a:pPr hangingPunct="0"/>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dirty="0"/>
              <a:t>To create a vector, you need:</a:t>
            </a:r>
          </a:p>
          <a:p>
            <a:pPr hangingPunct="0"/>
            <a:endParaRPr lang="en-GB" dirty="0"/>
          </a:p>
          <a:p>
            <a:pPr marL="285750" indent="-285750" hangingPunct="0">
              <a:buFont typeface="Arial" panose="020B0604020202020204" pitchFamily="34" charset="0"/>
              <a:buChar char="•"/>
            </a:pPr>
            <a:r>
              <a:rPr lang="en-GB" dirty="0"/>
              <a:t>To include &lt;vector&gt; header</a:t>
            </a:r>
          </a:p>
          <a:p>
            <a:pPr marL="285750" indent="-285750" hangingPunct="0">
              <a:buFont typeface="Arial" panose="020B0604020202020204" pitchFamily="34" charset="0"/>
              <a:buChar char="•"/>
            </a:pPr>
            <a:r>
              <a:rPr lang="en-GB" dirty="0"/>
              <a:t>To pass the type of the vector element in the </a:t>
            </a:r>
            <a:r>
              <a:rPr lang="en-US" dirty="0"/>
              <a:t>v</a:t>
            </a:r>
            <a:r>
              <a:rPr lang="en-GB" dirty="0" err="1"/>
              <a:t>ector</a:t>
            </a:r>
            <a:r>
              <a:rPr lang="en-GB" dirty="0"/>
              <a:t> in triangle brackets (as a template parameter)</a:t>
            </a:r>
          </a:p>
          <a:p>
            <a:pPr marL="285750" indent="-285750" hangingPunct="0">
              <a:buFont typeface="Arial" panose="020B0604020202020204" pitchFamily="34" charset="0"/>
              <a:buChar char="•"/>
            </a:pPr>
            <a:r>
              <a:rPr lang="en-GB" dirty="0"/>
              <a:t>To call constructor from </a:t>
            </a:r>
            <a:r>
              <a:rPr lang="en-GB" b="1" dirty="0"/>
              <a:t>std::</a:t>
            </a:r>
            <a:r>
              <a:rPr lang="en-GB" b="1" dirty="0" err="1"/>
              <a:t>initializer_list</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556090F7-A193-BD4C-ADDB-E9DF9145B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3449" y="4329678"/>
            <a:ext cx="5245100" cy="1955800"/>
          </a:xfrm>
          <a:prstGeom prst="rect">
            <a:avLst/>
          </a:prstGeom>
        </p:spPr>
      </p:pic>
    </p:spTree>
    <p:extLst>
      <p:ext uri="{BB962C8B-B14F-4D97-AF65-F5344CB8AC3E}">
        <p14:creationId xmlns:p14="http://schemas.microsoft.com/office/powerpoint/2010/main" val="33715437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Static methods</a:t>
            </a:r>
            <a:endParaRPr lang="ru-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5" y="1266090"/>
            <a:ext cx="3921493" cy="50783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t>To solve this problem, we can use a </a:t>
            </a:r>
            <a:r>
              <a:rPr lang="en-GB" b="1" dirty="0"/>
              <a:t>static</a:t>
            </a:r>
            <a:r>
              <a:rPr lang="en-GB" dirty="0"/>
              <a:t> method. The Static method is not associated with a specific instance of the structure, but with its type.</a:t>
            </a:r>
            <a:endParaRPr lang="ru-RU" dirty="0"/>
          </a:p>
          <a:p>
            <a:endParaRPr lang="ru-RU" dirty="0"/>
          </a:p>
          <a:p>
            <a:r>
              <a:rPr lang="en-US" dirty="0"/>
              <a:t>Because</a:t>
            </a:r>
            <a:r>
              <a:rPr lang="en-GB" dirty="0"/>
              <a:t> of this, inside a static method, we cannot access the variables defined inside the class, which, by the way, are called "fields".</a:t>
            </a:r>
            <a:endParaRPr lang="ru-RU" dirty="0"/>
          </a:p>
          <a:p>
            <a:endParaRPr lang="ru-RU" dirty="0"/>
          </a:p>
          <a:p>
            <a:r>
              <a:rPr lang="en-GB" dirty="0"/>
              <a:t>You can call a static method from within a class simply by specifying its name.</a:t>
            </a:r>
            <a:endParaRPr lang="ru-RU" dirty="0"/>
          </a:p>
          <a:p>
            <a:endParaRPr lang="ru-RU" dirty="0"/>
          </a:p>
          <a:p>
            <a:r>
              <a:rPr lang="en-GB" dirty="0"/>
              <a:t>To call it from outside, you need to apply the </a:t>
            </a:r>
            <a:r>
              <a:rPr lang="en-GB" b="1" dirty="0"/>
              <a:t>operator ::</a:t>
            </a:r>
            <a:r>
              <a:rPr lang="en-GB" dirty="0"/>
              <a:t> to the </a:t>
            </a:r>
            <a:r>
              <a:rPr lang="en-GB" b="1" dirty="0"/>
              <a:t>type</a:t>
            </a:r>
            <a:r>
              <a:rPr lang="en-GB" dirty="0"/>
              <a:t> of the struct (</a:t>
            </a:r>
            <a:r>
              <a:rPr lang="en-GB" b="1" dirty="0"/>
              <a:t>not to its instance!</a:t>
            </a:r>
            <a:r>
              <a:rPr lang="en-GB" dirty="0"/>
              <a:t>)</a:t>
            </a:r>
            <a:endParaRPr lang="en-RU" dirty="0"/>
          </a:p>
        </p:txBody>
      </p:sp>
      <p:pic>
        <p:nvPicPr>
          <p:cNvPr id="5" name="Picture 4">
            <a:extLst>
              <a:ext uri="{FF2B5EF4-FFF2-40B4-BE49-F238E27FC236}">
                <a16:creationId xmlns:a16="http://schemas.microsoft.com/office/drawing/2014/main" id="{24409262-9436-B344-8F3E-52F5CE676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8765" y="919942"/>
            <a:ext cx="6909664" cy="5770605"/>
          </a:xfrm>
          <a:prstGeom prst="rect">
            <a:avLst/>
          </a:prstGeom>
        </p:spPr>
      </p:pic>
    </p:spTree>
    <p:extLst>
      <p:ext uri="{BB962C8B-B14F-4D97-AF65-F5344CB8AC3E}">
        <p14:creationId xmlns:p14="http://schemas.microsoft.com/office/powerpoint/2010/main" val="3858517213"/>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85000" lnSpcReduction="10000"/>
          </a:bodyPr>
          <a:lstStyle/>
          <a:p>
            <a:r>
              <a:rPr lang="en-US" dirty="0"/>
              <a:t>std::vector: other methods, similar to std::array</a:t>
            </a:r>
            <a:endParaRPr lang="ru-RU" dirty="0"/>
          </a:p>
        </p:txBody>
      </p:sp>
      <p:sp>
        <p:nvSpPr>
          <p:cNvPr id="3" name="TextBox 2">
            <a:extLst>
              <a:ext uri="{FF2B5EF4-FFF2-40B4-BE49-F238E27FC236}">
                <a16:creationId xmlns:a16="http://schemas.microsoft.com/office/drawing/2014/main" id="{F6B1D53E-5F0B-DA41-ADF5-9EFF396FCB54}"/>
              </a:ext>
            </a:extLst>
          </p:cNvPr>
          <p:cNvSpPr txBox="1"/>
          <p:nvPr/>
        </p:nvSpPr>
        <p:spPr>
          <a:xfrm>
            <a:off x="1171832" y="1809228"/>
            <a:ext cx="9848335"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Naturally, the vector supports both the copy constructor and the copy assignment operator. They work the same way as with </a:t>
            </a:r>
            <a:r>
              <a:rPr lang="en-GB" b="1" dirty="0">
                <a:latin typeface="Helvetica" pitchFamily="2" charset="0"/>
              </a:rPr>
              <a:t>std::array</a:t>
            </a:r>
            <a:r>
              <a:rPr lang="en-GB" dirty="0">
                <a:latin typeface="Helvetica" pitchFamily="2" charset="0"/>
              </a:rPr>
              <a:t>. Of course, the types of the vectors must match for copying to be possible!</a:t>
            </a:r>
          </a:p>
          <a:p>
            <a:pPr hangingPunct="0"/>
            <a:endParaRPr lang="en-GB" dirty="0">
              <a:solidFill>
                <a:srgbClr val="323332"/>
              </a:solidFill>
              <a:latin typeface="Helvetica" pitchFamily="2" charset="0"/>
              <a:sym typeface="Calibri"/>
            </a:endParaRPr>
          </a:p>
          <a:p>
            <a:pPr hangingPunct="0"/>
            <a:r>
              <a:rPr lang="en-GB" dirty="0">
                <a:latin typeface="Helvetica" pitchFamily="2" charset="0"/>
              </a:rPr>
              <a:t>The </a:t>
            </a:r>
            <a:r>
              <a:rPr lang="en-GB" b="1" dirty="0">
                <a:latin typeface="Helvetica" pitchFamily="2" charset="0"/>
              </a:rPr>
              <a:t>std::vector </a:t>
            </a:r>
            <a:r>
              <a:rPr lang="en-GB" dirty="0">
                <a:latin typeface="Helvetica" pitchFamily="2" charset="0"/>
              </a:rPr>
              <a:t>class has the </a:t>
            </a:r>
            <a:r>
              <a:rPr lang="en-GB" b="1" dirty="0">
                <a:latin typeface="Helvetica" pitchFamily="2" charset="0"/>
              </a:rPr>
              <a:t>operator[]</a:t>
            </a:r>
            <a:r>
              <a:rPr lang="en-GB" dirty="0">
                <a:latin typeface="Helvetica" pitchFamily="2" charset="0"/>
              </a:rPr>
              <a:t> overloaded in the same way as in the case of </a:t>
            </a:r>
            <a:r>
              <a:rPr lang="en-GB" b="1" dirty="0">
                <a:latin typeface="Helvetica" pitchFamily="2" charset="0"/>
              </a:rPr>
              <a:t>std::array</a:t>
            </a:r>
            <a:r>
              <a:rPr lang="en-GB" dirty="0">
                <a:latin typeface="Helvetica" pitchFamily="2" charset="0"/>
              </a:rPr>
              <a:t>. Similar to </a:t>
            </a:r>
            <a:r>
              <a:rPr lang="en-GB" b="1" dirty="0">
                <a:latin typeface="Helvetica" pitchFamily="2" charset="0"/>
              </a:rPr>
              <a:t>std::array</a:t>
            </a:r>
            <a:r>
              <a:rPr lang="en-GB" dirty="0">
                <a:latin typeface="Helvetica" pitchFamily="2" charset="0"/>
              </a:rPr>
              <a:t>, it has 2 versions: </a:t>
            </a:r>
            <a:r>
              <a:rPr lang="en-GB" dirty="0" err="1">
                <a:latin typeface="Helvetica" pitchFamily="2" charset="0"/>
              </a:rPr>
              <a:t>const</a:t>
            </a:r>
            <a:r>
              <a:rPr lang="en-GB" dirty="0">
                <a:latin typeface="Helvetica" pitchFamily="2" charset="0"/>
              </a:rPr>
              <a:t> and non-const.</a:t>
            </a:r>
          </a:p>
          <a:p>
            <a:pPr hangingPunct="0"/>
            <a:endParaRPr lang="en-GB" dirty="0">
              <a:solidFill>
                <a:srgbClr val="323332"/>
              </a:solidFill>
              <a:latin typeface="Helvetica" pitchFamily="2" charset="0"/>
              <a:sym typeface="Calibri"/>
            </a:endParaRPr>
          </a:p>
          <a:p>
            <a:pPr hangingPunct="0"/>
            <a:r>
              <a:rPr lang="en-GB" dirty="0">
                <a:latin typeface="Helvetica" pitchFamily="2" charset="0"/>
              </a:rPr>
              <a:t>Other methods that were present in </a:t>
            </a:r>
            <a:r>
              <a:rPr lang="en-GB" b="1" dirty="0">
                <a:latin typeface="Helvetica" pitchFamily="2" charset="0"/>
              </a:rPr>
              <a:t>std::array </a:t>
            </a:r>
            <a:r>
              <a:rPr lang="en-GB" dirty="0">
                <a:latin typeface="Helvetica" pitchFamily="2" charset="0"/>
              </a:rPr>
              <a:t>too</a:t>
            </a:r>
            <a:endParaRPr lang="en-GB" dirty="0">
              <a:solidFill>
                <a:srgbClr val="323332"/>
              </a:solidFill>
              <a:latin typeface="Helvetica" pitchFamily="2" charset="0"/>
              <a:sym typeface="Calibri"/>
            </a:endParaRPr>
          </a:p>
          <a:p>
            <a:pPr marL="285750" indent="-285750" hangingPunct="0">
              <a:buFont typeface="Arial" panose="020B0604020202020204" pitchFamily="34" charset="0"/>
              <a:buChar char="•"/>
            </a:pPr>
            <a:r>
              <a:rPr lang="en-RU" dirty="0">
                <a:solidFill>
                  <a:srgbClr val="7030A0"/>
                </a:solidFill>
                <a:latin typeface="Helvetica" pitchFamily="2" charset="0"/>
                <a:sym typeface="Calibri"/>
              </a:rPr>
              <a:t>size()</a:t>
            </a:r>
            <a:r>
              <a:rPr lang="en-RU" dirty="0">
                <a:solidFill>
                  <a:schemeClr val="accent4"/>
                </a:solidFill>
                <a:latin typeface="Helvetica" pitchFamily="2" charset="0"/>
                <a:sym typeface="Calibri"/>
              </a:rPr>
              <a:t> returns the amount of elements in the vector</a:t>
            </a:r>
          </a:p>
          <a:p>
            <a:pPr marL="285750" indent="-285750" hangingPunct="0">
              <a:buFont typeface="Arial" panose="020B0604020202020204" pitchFamily="34" charset="0"/>
              <a:buChar char="•"/>
            </a:pPr>
            <a:r>
              <a:rPr lang="en-RU" dirty="0">
                <a:solidFill>
                  <a:srgbClr val="7030A0"/>
                </a:solidFill>
                <a:latin typeface="Helvetica" pitchFamily="2" charset="0"/>
                <a:sym typeface="Calibri"/>
              </a:rPr>
              <a:t>front() </a:t>
            </a:r>
            <a:r>
              <a:rPr lang="en-RU" dirty="0">
                <a:solidFill>
                  <a:schemeClr val="accent4"/>
                </a:solidFill>
                <a:latin typeface="Helvetica" pitchFamily="2" charset="0"/>
                <a:sym typeface="Calibri"/>
              </a:rPr>
              <a:t>is identical to </a:t>
            </a:r>
            <a:r>
              <a:rPr lang="en-RU" dirty="0">
                <a:solidFill>
                  <a:srgbClr val="7030A0"/>
                </a:solidFill>
                <a:latin typeface="Helvetica" pitchFamily="2" charset="0"/>
                <a:sym typeface="Calibri"/>
              </a:rPr>
              <a:t>the vec[0]</a:t>
            </a:r>
          </a:p>
          <a:p>
            <a:pPr marL="285750" indent="-285750" hangingPunct="0">
              <a:buFont typeface="Arial" panose="020B0604020202020204" pitchFamily="34" charset="0"/>
              <a:buChar char="•"/>
            </a:pPr>
            <a:r>
              <a:rPr lang="en-RU" dirty="0">
                <a:solidFill>
                  <a:srgbClr val="7030A0"/>
                </a:solidFill>
                <a:latin typeface="Helvetica" pitchFamily="2" charset="0"/>
                <a:sym typeface="Calibri"/>
              </a:rPr>
              <a:t>back() </a:t>
            </a:r>
            <a:r>
              <a:rPr lang="en-RU" dirty="0">
                <a:solidFill>
                  <a:schemeClr val="accent4"/>
                </a:solidFill>
                <a:latin typeface="Helvetica" pitchFamily="2" charset="0"/>
                <a:sym typeface="Calibri"/>
              </a:rPr>
              <a:t>is identical to </a:t>
            </a:r>
            <a:r>
              <a:rPr lang="en-RU" dirty="0">
                <a:solidFill>
                  <a:srgbClr val="7030A0"/>
                </a:solidFill>
                <a:latin typeface="Helvetica" pitchFamily="2" charset="0"/>
                <a:sym typeface="Calibri"/>
              </a:rPr>
              <a:t>the vec[vec.size() - 1]</a:t>
            </a:r>
          </a:p>
          <a:p>
            <a:pPr marL="285750" indent="-285750" hangingPunct="0">
              <a:buFont typeface="Arial" panose="020B0604020202020204" pitchFamily="34" charset="0"/>
              <a:buChar char="•"/>
            </a:pPr>
            <a:r>
              <a:rPr lang="en-RU" dirty="0">
                <a:solidFill>
                  <a:srgbClr val="7030A0"/>
                </a:solidFill>
                <a:latin typeface="Helvetica" pitchFamily="2" charset="0"/>
                <a:sym typeface="Calibri"/>
              </a:rPr>
              <a:t>empty() </a:t>
            </a:r>
            <a:r>
              <a:rPr lang="en-RU" dirty="0">
                <a:solidFill>
                  <a:schemeClr val="accent4"/>
                </a:solidFill>
                <a:latin typeface="Helvetica" pitchFamily="2" charset="0"/>
                <a:sym typeface="Calibri"/>
              </a:rPr>
              <a:t>returns </a:t>
            </a:r>
            <a:r>
              <a:rPr lang="en-RU" b="1" dirty="0">
                <a:solidFill>
                  <a:schemeClr val="accent4"/>
                </a:solidFill>
                <a:latin typeface="Helvetica" pitchFamily="2" charset="0"/>
                <a:sym typeface="Calibri"/>
              </a:rPr>
              <a:t>true</a:t>
            </a:r>
            <a:r>
              <a:rPr lang="en-RU" dirty="0">
                <a:solidFill>
                  <a:schemeClr val="accent4"/>
                </a:solidFill>
                <a:latin typeface="Helvetica" pitchFamily="2" charset="0"/>
                <a:sym typeface="Calibri"/>
              </a:rPr>
              <a:t> if array is empty, </a:t>
            </a:r>
            <a:r>
              <a:rPr lang="en-RU" b="1" dirty="0">
                <a:solidFill>
                  <a:schemeClr val="accent4"/>
                </a:solidFill>
                <a:latin typeface="Helvetica" pitchFamily="2" charset="0"/>
                <a:sym typeface="Calibri"/>
              </a:rPr>
              <a:t>false</a:t>
            </a:r>
            <a:r>
              <a:rPr lang="en-RU" dirty="0">
                <a:solidFill>
                  <a:schemeClr val="accent4"/>
                </a:solidFill>
                <a:latin typeface="Helvetica" pitchFamily="2" charset="0"/>
                <a:sym typeface="Calibri"/>
              </a:rPr>
              <a:t> otherwise</a:t>
            </a:r>
          </a:p>
          <a:p>
            <a:pPr marL="285750" indent="-285750" hangingPunct="0">
              <a:buFont typeface="Arial" panose="020B0604020202020204" pitchFamily="34" charset="0"/>
              <a:buChar char="•"/>
            </a:pPr>
            <a:r>
              <a:rPr lang="en-RU" dirty="0">
                <a:solidFill>
                  <a:srgbClr val="7030A0"/>
                </a:solidFill>
                <a:latin typeface="Helvetica" pitchFamily="2" charset="0"/>
                <a:sym typeface="Calibri"/>
              </a:rPr>
              <a:t>operator== </a:t>
            </a:r>
            <a:r>
              <a:rPr lang="en-RU" dirty="0">
                <a:solidFill>
                  <a:schemeClr val="accent4"/>
                </a:solidFill>
                <a:latin typeface="Helvetica" pitchFamily="2" charset="0"/>
                <a:sym typeface="Calibri"/>
              </a:rPr>
              <a:t>compares two vectors</a:t>
            </a:r>
            <a:endParaRPr lang="en-RU" dirty="0">
              <a:solidFill>
                <a:srgbClr val="7030A0"/>
              </a:solidFill>
              <a:latin typeface="Helvetica" pitchFamily="2" charset="0"/>
              <a:sym typeface="Calibri"/>
            </a:endParaRPr>
          </a:p>
        </p:txBody>
      </p:sp>
    </p:spTree>
    <p:extLst>
      <p:ext uri="{BB962C8B-B14F-4D97-AF65-F5344CB8AC3E}">
        <p14:creationId xmlns:p14="http://schemas.microsoft.com/office/powerpoint/2010/main" val="1960886097"/>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std::vector: methods, changing its size:</a:t>
            </a:r>
            <a:endParaRPr lang="ru-RU" dirty="0"/>
          </a:p>
        </p:txBody>
      </p:sp>
      <p:sp>
        <p:nvSpPr>
          <p:cNvPr id="4" name="TextBox 3">
            <a:extLst>
              <a:ext uri="{FF2B5EF4-FFF2-40B4-BE49-F238E27FC236}">
                <a16:creationId xmlns:a16="http://schemas.microsoft.com/office/drawing/2014/main" id="{04F403E3-111C-104F-8850-4171742F9940}"/>
              </a:ext>
            </a:extLst>
          </p:cNvPr>
          <p:cNvSpPr txBox="1"/>
          <p:nvPr/>
        </p:nvSpPr>
        <p:spPr>
          <a:xfrm>
            <a:off x="1136822" y="1631092"/>
            <a:ext cx="4596713"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RU" dirty="0">
                <a:solidFill>
                  <a:srgbClr val="7030A0"/>
                </a:solidFill>
                <a:latin typeface="Helvetica" pitchFamily="2" charset="0"/>
                <a:sym typeface="Calibri"/>
              </a:rPr>
              <a:t>push_back()</a:t>
            </a:r>
            <a:r>
              <a:rPr lang="en-RU" dirty="0">
                <a:solidFill>
                  <a:schemeClr val="accent4"/>
                </a:solidFill>
                <a:latin typeface="Helvetica" pitchFamily="2" charset="0"/>
                <a:sym typeface="Calibri"/>
              </a:rPr>
              <a:t> appends element to the end</a:t>
            </a:r>
          </a:p>
          <a:p>
            <a:pPr marL="285750" indent="-285750" hangingPunct="0">
              <a:buFont typeface="Arial" panose="020B0604020202020204" pitchFamily="34" charset="0"/>
              <a:buChar char="•"/>
            </a:pPr>
            <a:r>
              <a:rPr lang="en-RU" dirty="0">
                <a:solidFill>
                  <a:srgbClr val="7030A0"/>
                </a:solidFill>
                <a:latin typeface="Helvetica" pitchFamily="2" charset="0"/>
                <a:sym typeface="Calibri"/>
              </a:rPr>
              <a:t>pop_back() </a:t>
            </a:r>
            <a:r>
              <a:rPr lang="en-RU" dirty="0">
                <a:solidFill>
                  <a:schemeClr val="accent4"/>
                </a:solidFill>
                <a:latin typeface="Helvetica" pitchFamily="2" charset="0"/>
                <a:sym typeface="Calibri"/>
              </a:rPr>
              <a:t>removes the last element of the vector</a:t>
            </a:r>
            <a:endParaRPr lang="en-RU" dirty="0">
              <a:solidFill>
                <a:schemeClr val="accent4"/>
              </a:solidFill>
              <a:latin typeface="Helvetica" pitchFamily="2" charset="0"/>
              <a:ea typeface="+mj-ea"/>
              <a:cs typeface="+mj-cs"/>
              <a:sym typeface="Calibri"/>
            </a:endParaRPr>
          </a:p>
          <a:p>
            <a:pPr marL="285750" indent="-285750" hangingPunct="0">
              <a:buFont typeface="Arial" panose="020B0604020202020204" pitchFamily="34" charset="0"/>
              <a:buChar char="•"/>
            </a:pPr>
            <a:r>
              <a:rPr lang="en-RU" dirty="0">
                <a:solidFill>
                  <a:srgbClr val="7030A0"/>
                </a:solidFill>
                <a:latin typeface="Helvetica" pitchFamily="2" charset="0"/>
                <a:ea typeface="+mj-ea"/>
                <a:cs typeface="+mj-cs"/>
                <a:sym typeface="Calibri"/>
              </a:rPr>
              <a:t>resize() </a:t>
            </a:r>
            <a:r>
              <a:rPr lang="en-RU" dirty="0">
                <a:solidFill>
                  <a:schemeClr val="accent4"/>
                </a:solidFill>
                <a:latin typeface="Helvetica" pitchFamily="2" charset="0"/>
                <a:ea typeface="+mj-ea"/>
                <a:cs typeface="+mj-cs"/>
                <a:sym typeface="Calibri"/>
              </a:rPr>
              <a:t>resizes the vector, addining new elements if new size is greater than the old size. Elements in this case are initialized with value, provided in the second argument. Or, if the new size is less than the old size, removes </a:t>
            </a:r>
            <a:r>
              <a:rPr lang="en-GB" dirty="0"/>
              <a:t>a certain number of elements.</a:t>
            </a:r>
            <a:endParaRPr lang="en-RU" dirty="0">
              <a:solidFill>
                <a:srgbClr val="7030A0"/>
              </a:solidFill>
              <a:latin typeface="Helvetica" pitchFamily="2" charset="0"/>
              <a:sym typeface="Calibri"/>
            </a:endParaRPr>
          </a:p>
        </p:txBody>
      </p:sp>
      <p:pic>
        <p:nvPicPr>
          <p:cNvPr id="6" name="Picture 5">
            <a:extLst>
              <a:ext uri="{FF2B5EF4-FFF2-40B4-BE49-F238E27FC236}">
                <a16:creationId xmlns:a16="http://schemas.microsoft.com/office/drawing/2014/main" id="{DC995135-AFA0-9840-B734-5F16D7C8B3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805" y="990706"/>
            <a:ext cx="5270500" cy="5511800"/>
          </a:xfrm>
          <a:prstGeom prst="rect">
            <a:avLst/>
          </a:prstGeom>
        </p:spPr>
      </p:pic>
    </p:spTree>
    <p:extLst>
      <p:ext uri="{BB962C8B-B14F-4D97-AF65-F5344CB8AC3E}">
        <p14:creationId xmlns:p14="http://schemas.microsoft.com/office/powerpoint/2010/main" val="3180642617"/>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std::vector: constructor from size and value</a:t>
            </a:r>
            <a:endParaRPr lang="ru-RU" dirty="0"/>
          </a:p>
        </p:txBody>
      </p:sp>
      <p:sp>
        <p:nvSpPr>
          <p:cNvPr id="3" name="TextBox 2">
            <a:extLst>
              <a:ext uri="{FF2B5EF4-FFF2-40B4-BE49-F238E27FC236}">
                <a16:creationId xmlns:a16="http://schemas.microsoft.com/office/drawing/2014/main" id="{A3278C4A-A3E8-E64B-8C92-E208DE2E4DF2}"/>
              </a:ext>
            </a:extLst>
          </p:cNvPr>
          <p:cNvSpPr txBox="1"/>
          <p:nvPr/>
        </p:nvSpPr>
        <p:spPr>
          <a:xfrm>
            <a:off x="1120775" y="1397677"/>
            <a:ext cx="594360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Vector has a useful constructor that </a:t>
            </a:r>
            <a:r>
              <a:rPr lang="en-GB" b="1" dirty="0">
                <a:latin typeface="Helvetica" pitchFamily="2" charset="0"/>
              </a:rPr>
              <a:t>std::array</a:t>
            </a:r>
            <a:r>
              <a:rPr lang="en-GB" dirty="0">
                <a:latin typeface="Helvetica" pitchFamily="2" charset="0"/>
              </a:rPr>
              <a:t> lacks. It allows you to do many useful things, which we will </a:t>
            </a:r>
            <a:r>
              <a:rPr lang="en-GB" dirty="0" err="1">
                <a:latin typeface="Helvetica" pitchFamily="2" charset="0"/>
              </a:rPr>
              <a:t>analize</a:t>
            </a:r>
            <a:r>
              <a:rPr lang="en-GB" dirty="0">
                <a:latin typeface="Helvetica" pitchFamily="2" charset="0"/>
              </a:rPr>
              <a:t> in examples today.</a:t>
            </a:r>
          </a:p>
          <a:p>
            <a:pPr hangingPunct="0"/>
            <a:endParaRPr lang="en-GB" dirty="0">
              <a:latin typeface="Helvetica" pitchFamily="2" charset="0"/>
            </a:endParaRPr>
          </a:p>
          <a:p>
            <a:pPr hangingPunct="0"/>
            <a:r>
              <a:rPr lang="en-GB" dirty="0">
                <a:latin typeface="Helvetica" pitchFamily="2" charset="0"/>
              </a:rPr>
              <a:t>This constructor takes 2 arguments, the same as the resize method: the size and the value that the vector elements will be initialized to.</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9D917FE7-6271-E242-B2F8-8713991F6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173" y="3322088"/>
            <a:ext cx="4952897" cy="2809953"/>
          </a:xfrm>
          <a:prstGeom prst="rect">
            <a:avLst/>
          </a:prstGeom>
        </p:spPr>
      </p:pic>
    </p:spTree>
    <p:extLst>
      <p:ext uri="{BB962C8B-B14F-4D97-AF65-F5344CB8AC3E}">
        <p14:creationId xmlns:p14="http://schemas.microsoft.com/office/powerpoint/2010/main" val="226243776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std::array VS std::vector</a:t>
            </a:r>
            <a:endParaRPr lang="ru-RU" dirty="0"/>
          </a:p>
        </p:txBody>
      </p:sp>
      <p:sp>
        <p:nvSpPr>
          <p:cNvPr id="3" name="TextBox 2">
            <a:extLst>
              <a:ext uri="{FF2B5EF4-FFF2-40B4-BE49-F238E27FC236}">
                <a16:creationId xmlns:a16="http://schemas.microsoft.com/office/drawing/2014/main" id="{A3278C4A-A3E8-E64B-8C92-E208DE2E4DF2}"/>
              </a:ext>
            </a:extLst>
          </p:cNvPr>
          <p:cNvSpPr txBox="1"/>
          <p:nvPr/>
        </p:nvSpPr>
        <p:spPr>
          <a:xfrm>
            <a:off x="1120775" y="2150077"/>
            <a:ext cx="4563333"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std::array</a:t>
            </a:r>
          </a:p>
          <a:p>
            <a:pPr marL="285750" indent="-285750" hangingPunct="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non-ex</a:t>
            </a:r>
            <a:r>
              <a:rPr lang="en-GB" dirty="0">
                <a:solidFill>
                  <a:schemeClr val="accent4"/>
                </a:solidFill>
                <a:latin typeface="Helvetica" pitchFamily="2" charset="0"/>
                <a:ea typeface="+mj-ea"/>
                <a:cs typeface="+mj-cs"/>
                <a:sym typeface="Calibri"/>
              </a:rPr>
              <a:t>pandable</a:t>
            </a:r>
          </a:p>
          <a:p>
            <a:pPr marL="285750" indent="-285750" hangingPunct="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size should be fixed and </a:t>
            </a:r>
            <a:r>
              <a:rPr lang="en-GB" dirty="0">
                <a:solidFill>
                  <a:schemeClr val="accent4"/>
                </a:solidFill>
              </a:rPr>
              <a:t>known at compilation stage</a:t>
            </a:r>
          </a:p>
          <a:p>
            <a:pPr marL="285750" indent="-285750" hangingPunct="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uses stack memory to allocate elements</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5" name="TextBox 4">
            <a:extLst>
              <a:ext uri="{FF2B5EF4-FFF2-40B4-BE49-F238E27FC236}">
                <a16:creationId xmlns:a16="http://schemas.microsoft.com/office/drawing/2014/main" id="{50231B57-E3DC-AA43-B6FF-51FE643F4604}"/>
              </a:ext>
            </a:extLst>
          </p:cNvPr>
          <p:cNvSpPr txBox="1"/>
          <p:nvPr/>
        </p:nvSpPr>
        <p:spPr>
          <a:xfrm>
            <a:off x="6507892" y="2223525"/>
            <a:ext cx="4563333"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std::vector</a:t>
            </a:r>
          </a:p>
          <a:p>
            <a:pPr marL="285750" indent="-285750" hangingPunct="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ex</a:t>
            </a:r>
            <a:r>
              <a:rPr lang="en-GB" dirty="0">
                <a:solidFill>
                  <a:schemeClr val="accent4"/>
                </a:solidFill>
                <a:latin typeface="Helvetica" pitchFamily="2" charset="0"/>
                <a:ea typeface="+mj-ea"/>
                <a:cs typeface="+mj-cs"/>
                <a:sym typeface="Calibri"/>
              </a:rPr>
              <a:t>pandable</a:t>
            </a:r>
          </a:p>
          <a:p>
            <a:pPr marL="285750" indent="-285750" hangingPunct="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size can be dynamic and may change during the vector’s lifetime</a:t>
            </a:r>
            <a:endParaRPr lang="en-GB" dirty="0">
              <a:solidFill>
                <a:schemeClr val="accent4"/>
              </a:solidFill>
            </a:endParaRPr>
          </a:p>
          <a:p>
            <a:pPr marL="285750" indent="-285750" hangingPunct="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uses dynamic (heap) memory to allocate elements</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4" name="TextBox 3">
            <a:extLst>
              <a:ext uri="{FF2B5EF4-FFF2-40B4-BE49-F238E27FC236}">
                <a16:creationId xmlns:a16="http://schemas.microsoft.com/office/drawing/2014/main" id="{FC8EC8DC-8B30-6C4C-AE30-DE217EB03212}"/>
              </a:ext>
            </a:extLst>
          </p:cNvPr>
          <p:cNvSpPr txBox="1"/>
          <p:nvPr/>
        </p:nvSpPr>
        <p:spPr>
          <a:xfrm>
            <a:off x="1120775" y="4757350"/>
            <a:ext cx="95023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Conclusion: </a:t>
            </a:r>
            <a:r>
              <a:rPr lang="en-GB" b="1" dirty="0">
                <a:latin typeface="Helvetica" pitchFamily="2" charset="0"/>
              </a:rPr>
              <a:t>std::array</a:t>
            </a:r>
            <a:r>
              <a:rPr lang="en-GB" dirty="0">
                <a:latin typeface="Helvetica" pitchFamily="2" charset="0"/>
              </a:rPr>
              <a:t> should be used when the size of the array is known at compile time. In other cases, you should use the vector</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676158938"/>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range-based for loop</a:t>
            </a:r>
            <a:endParaRPr lang="ru-RU" dirty="0"/>
          </a:p>
        </p:txBody>
      </p:sp>
      <p:sp>
        <p:nvSpPr>
          <p:cNvPr id="3" name="TextBox 2">
            <a:extLst>
              <a:ext uri="{FF2B5EF4-FFF2-40B4-BE49-F238E27FC236}">
                <a16:creationId xmlns:a16="http://schemas.microsoft.com/office/drawing/2014/main" id="{CAAC9DB4-4D05-C44C-BD6D-C8910E1FEA06}"/>
              </a:ext>
            </a:extLst>
          </p:cNvPr>
          <p:cNvSpPr txBox="1"/>
          <p:nvPr/>
        </p:nvSpPr>
        <p:spPr>
          <a:xfrm>
            <a:off x="1120775" y="1284561"/>
            <a:ext cx="478535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If your task is to iterate over an array, or a vector, and do something with each element (for example, display each element on the screen), then you can use the following code:</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52EC22C0-2078-5F4A-AB4F-550DA33F7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52615"/>
            <a:ext cx="5168900" cy="1714500"/>
          </a:xfrm>
          <a:prstGeom prst="rect">
            <a:avLst/>
          </a:prstGeom>
        </p:spPr>
      </p:pic>
      <p:sp>
        <p:nvSpPr>
          <p:cNvPr id="6" name="TextBox 5">
            <a:extLst>
              <a:ext uri="{FF2B5EF4-FFF2-40B4-BE49-F238E27FC236}">
                <a16:creationId xmlns:a16="http://schemas.microsoft.com/office/drawing/2014/main" id="{809D9654-AA5D-C340-8DA3-B1B3CC094782}"/>
              </a:ext>
            </a:extLst>
          </p:cNvPr>
          <p:cNvSpPr txBox="1"/>
          <p:nvPr/>
        </p:nvSpPr>
        <p:spPr>
          <a:xfrm>
            <a:off x="1120775" y="3244557"/>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However, to solve such a problem, there is a special kind of for loop that allows you to do the same without writing extra code and creating an extra variable </a:t>
            </a:r>
            <a:r>
              <a:rPr lang="en-GB" b="1" dirty="0" err="1">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i</a:t>
            </a:r>
            <a:r>
              <a:rPr lang="en-GB" dirty="0">
                <a:solidFill>
                  <a:schemeClr val="accent4"/>
                </a:solidFill>
                <a:latin typeface="Helvetica Neue" panose="02000503000000020004" pitchFamily="2" charset="0"/>
                <a:ea typeface="Helvetica Neue" panose="02000503000000020004" pitchFamily="2" charset="0"/>
                <a:cs typeface="Helvetica Neue" panose="02000503000000020004" pitchFamily="2" charset="0"/>
              </a:rPr>
              <a:t>:</a:t>
            </a:r>
            <a:endParaRPr kumimoji="0" lang="en-RU" sz="1800" b="0" i="0" u="none" strike="noStrike" cap="none" spc="0" normalizeH="0" baseline="0" dirty="0">
              <a:ln>
                <a:noFill/>
              </a:ln>
              <a:solidFill>
                <a:schemeClr val="accent4"/>
              </a:solidFill>
              <a:effectLst/>
              <a:uFillTx/>
              <a:latin typeface="Helvetica Neue" panose="02000503000000020004" pitchFamily="2" charset="0"/>
              <a:ea typeface="Helvetica Neue" panose="02000503000000020004" pitchFamily="2" charset="0"/>
              <a:cs typeface="Helvetica Neue" panose="02000503000000020004" pitchFamily="2" charset="0"/>
              <a:sym typeface="Calibri"/>
            </a:endParaRPr>
          </a:p>
        </p:txBody>
      </p:sp>
      <p:pic>
        <p:nvPicPr>
          <p:cNvPr id="8" name="Picture 7">
            <a:extLst>
              <a:ext uri="{FF2B5EF4-FFF2-40B4-BE49-F238E27FC236}">
                <a16:creationId xmlns:a16="http://schemas.microsoft.com/office/drawing/2014/main" id="{BACB16CD-52B0-C64A-87C0-264465DDC1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3980826"/>
            <a:ext cx="5105400" cy="1714500"/>
          </a:xfrm>
          <a:prstGeom prst="rect">
            <a:avLst/>
          </a:prstGeom>
        </p:spPr>
      </p:pic>
      <p:sp>
        <p:nvSpPr>
          <p:cNvPr id="9" name="TextBox 8">
            <a:extLst>
              <a:ext uri="{FF2B5EF4-FFF2-40B4-BE49-F238E27FC236}">
                <a16:creationId xmlns:a16="http://schemas.microsoft.com/office/drawing/2014/main" id="{735BF26F-9B3D-6041-8806-61997F7ECD9B}"/>
              </a:ext>
            </a:extLst>
          </p:cNvPr>
          <p:cNvSpPr txBox="1"/>
          <p:nvPr/>
        </p:nvSpPr>
        <p:spPr>
          <a:xfrm>
            <a:off x="1124262" y="5801192"/>
            <a:ext cx="972280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In this case, the body of the loop will be called sequentially for each element, while the value of each element will be passed as a constant through the </a:t>
            </a:r>
            <a:r>
              <a:rPr lang="en-GB" b="1" dirty="0">
                <a:solidFill>
                  <a:schemeClr val="accent4"/>
                </a:solidFill>
                <a:latin typeface="Helvetica" pitchFamily="2" charset="0"/>
              </a:rPr>
              <a:t>element</a:t>
            </a:r>
            <a:r>
              <a:rPr lang="en-GB" dirty="0">
                <a:solidFill>
                  <a:schemeClr val="accent4"/>
                </a:solidFill>
                <a:latin typeface="Helvetica" pitchFamily="2" charset="0"/>
              </a:rPr>
              <a:t> variable.</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1847254770"/>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range-based for loop</a:t>
            </a:r>
            <a:endParaRPr lang="ru-RU" dirty="0"/>
          </a:p>
        </p:txBody>
      </p:sp>
      <p:pic>
        <p:nvPicPr>
          <p:cNvPr id="7" name="Picture 6">
            <a:extLst>
              <a:ext uri="{FF2B5EF4-FFF2-40B4-BE49-F238E27FC236}">
                <a16:creationId xmlns:a16="http://schemas.microsoft.com/office/drawing/2014/main" id="{631B609A-D304-DE44-8CF7-F758C9826D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914643"/>
            <a:ext cx="4038600" cy="3124200"/>
          </a:xfrm>
          <a:prstGeom prst="rect">
            <a:avLst/>
          </a:prstGeom>
        </p:spPr>
      </p:pic>
      <p:sp>
        <p:nvSpPr>
          <p:cNvPr id="10" name="TextBox 9">
            <a:extLst>
              <a:ext uri="{FF2B5EF4-FFF2-40B4-BE49-F238E27FC236}">
                <a16:creationId xmlns:a16="http://schemas.microsoft.com/office/drawing/2014/main" id="{9A9CC76E-F8EB-C542-9826-800E362E146F}"/>
              </a:ext>
            </a:extLst>
          </p:cNvPr>
          <p:cNvSpPr txBox="1"/>
          <p:nvPr/>
        </p:nvSpPr>
        <p:spPr>
          <a:xfrm>
            <a:off x="1120775" y="1334124"/>
            <a:ext cx="101322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But what if, for example, we want to input each element of a vector? Let's try using a code like this: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2" name="Picture 11">
            <a:extLst>
              <a:ext uri="{FF2B5EF4-FFF2-40B4-BE49-F238E27FC236}">
                <a16:creationId xmlns:a16="http://schemas.microsoft.com/office/drawing/2014/main" id="{D886C3CF-E952-7B4C-AAF4-6CFD55222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7451" y="3178293"/>
            <a:ext cx="1092200" cy="596900"/>
          </a:xfrm>
          <a:prstGeom prst="rect">
            <a:avLst/>
          </a:prstGeom>
        </p:spPr>
      </p:pic>
      <p:cxnSp>
        <p:nvCxnSpPr>
          <p:cNvPr id="14" name="Straight Arrow Connector 13">
            <a:extLst>
              <a:ext uri="{FF2B5EF4-FFF2-40B4-BE49-F238E27FC236}">
                <a16:creationId xmlns:a16="http://schemas.microsoft.com/office/drawing/2014/main" id="{24B6F32B-8045-964D-894D-49FD033EBBB8}"/>
              </a:ext>
            </a:extLst>
          </p:cNvPr>
          <p:cNvCxnSpPr>
            <a:cxnSpLocks/>
          </p:cNvCxnSpPr>
          <p:nvPr/>
        </p:nvCxnSpPr>
        <p:spPr>
          <a:xfrm>
            <a:off x="5298707" y="3476743"/>
            <a:ext cx="685215"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4B6EC705-28CE-B74F-8AFE-86BD6201559C}"/>
              </a:ext>
            </a:extLst>
          </p:cNvPr>
          <p:cNvSpPr txBox="1"/>
          <p:nvPr/>
        </p:nvSpPr>
        <p:spPr>
          <a:xfrm>
            <a:off x="1120775" y="5250032"/>
            <a:ext cx="1067783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Unfortunately, it’s not hard to see that the code doesn’t work. But why? The fact is that the variable </a:t>
            </a:r>
            <a:r>
              <a:rPr lang="en-GB" b="1" dirty="0"/>
              <a:t>element</a:t>
            </a:r>
            <a:r>
              <a:rPr lang="en-GB" dirty="0"/>
              <a:t> is initialized by value (although not </a:t>
            </a:r>
            <a:r>
              <a:rPr lang="en-GB" dirty="0" err="1"/>
              <a:t>const</a:t>
            </a:r>
            <a:r>
              <a:rPr lang="en-GB" dirty="0"/>
              <a:t>-qualified), and does not contain a reference to the actual element of the array, because it is a copy of it!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546068936"/>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range-based for loop</a:t>
            </a:r>
            <a:endParaRPr lang="ru-RU" dirty="0"/>
          </a:p>
        </p:txBody>
      </p:sp>
      <p:sp>
        <p:nvSpPr>
          <p:cNvPr id="10" name="TextBox 9">
            <a:extLst>
              <a:ext uri="{FF2B5EF4-FFF2-40B4-BE49-F238E27FC236}">
                <a16:creationId xmlns:a16="http://schemas.microsoft.com/office/drawing/2014/main" id="{9A9CC76E-F8EB-C542-9826-800E362E146F}"/>
              </a:ext>
            </a:extLst>
          </p:cNvPr>
          <p:cNvSpPr txBox="1"/>
          <p:nvPr/>
        </p:nvSpPr>
        <p:spPr>
          <a:xfrm>
            <a:off x="1120775" y="1334124"/>
            <a:ext cx="101322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To fix the problem, simply declare the element variable as a reference: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7" name="TextBox 16">
            <a:extLst>
              <a:ext uri="{FF2B5EF4-FFF2-40B4-BE49-F238E27FC236}">
                <a16:creationId xmlns:a16="http://schemas.microsoft.com/office/drawing/2014/main" id="{4B6EC705-28CE-B74F-8AFE-86BD6201559C}"/>
              </a:ext>
            </a:extLst>
          </p:cNvPr>
          <p:cNvSpPr txBox="1"/>
          <p:nvPr/>
        </p:nvSpPr>
        <p:spPr>
          <a:xfrm>
            <a:off x="1120775" y="5250032"/>
            <a:ext cx="1067783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And now the code is working fine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4" name="Picture 3">
            <a:extLst>
              <a:ext uri="{FF2B5EF4-FFF2-40B4-BE49-F238E27FC236}">
                <a16:creationId xmlns:a16="http://schemas.microsoft.com/office/drawing/2014/main" id="{AB9A99BC-4127-E847-817A-068769BE1D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873250"/>
            <a:ext cx="4025900" cy="3111500"/>
          </a:xfrm>
          <a:prstGeom prst="rect">
            <a:avLst/>
          </a:prstGeom>
        </p:spPr>
      </p:pic>
      <p:pic>
        <p:nvPicPr>
          <p:cNvPr id="6" name="Picture 5">
            <a:extLst>
              <a:ext uri="{FF2B5EF4-FFF2-40B4-BE49-F238E27FC236}">
                <a16:creationId xmlns:a16="http://schemas.microsoft.com/office/drawing/2014/main" id="{CBEC4D33-7AC7-0E42-89E6-524422C1D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427" y="3178293"/>
            <a:ext cx="1193800" cy="596900"/>
          </a:xfrm>
          <a:prstGeom prst="rect">
            <a:avLst/>
          </a:prstGeom>
        </p:spPr>
      </p:pic>
      <p:cxnSp>
        <p:nvCxnSpPr>
          <p:cNvPr id="13" name="Straight Arrow Connector 12">
            <a:extLst>
              <a:ext uri="{FF2B5EF4-FFF2-40B4-BE49-F238E27FC236}">
                <a16:creationId xmlns:a16="http://schemas.microsoft.com/office/drawing/2014/main" id="{71AFF078-0065-3141-951B-6437263CCD94}"/>
              </a:ext>
            </a:extLst>
          </p:cNvPr>
          <p:cNvCxnSpPr>
            <a:cxnSpLocks/>
          </p:cNvCxnSpPr>
          <p:nvPr/>
        </p:nvCxnSpPr>
        <p:spPr>
          <a:xfrm>
            <a:off x="5298707" y="3476743"/>
            <a:ext cx="685215" cy="0"/>
          </a:xfrm>
          <a:prstGeom prst="straightConnector1">
            <a:avLst/>
          </a:prstGeom>
          <a:noFill/>
          <a:ln w="127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217503110"/>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range-based for loop</a:t>
            </a:r>
            <a:endParaRPr lang="ru-RU" dirty="0"/>
          </a:p>
        </p:txBody>
      </p:sp>
      <p:sp>
        <p:nvSpPr>
          <p:cNvPr id="10" name="TextBox 9">
            <a:extLst>
              <a:ext uri="{FF2B5EF4-FFF2-40B4-BE49-F238E27FC236}">
                <a16:creationId xmlns:a16="http://schemas.microsoft.com/office/drawing/2014/main" id="{9A9CC76E-F8EB-C542-9826-800E362E146F}"/>
              </a:ext>
            </a:extLst>
          </p:cNvPr>
          <p:cNvSpPr txBox="1"/>
          <p:nvPr/>
        </p:nvSpPr>
        <p:spPr>
          <a:xfrm>
            <a:off x="1120775" y="1179894"/>
            <a:ext cx="1013224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If you want to work with an array</a:t>
            </a:r>
            <a:r>
              <a:rPr lang="ru-RU" dirty="0">
                <a:solidFill>
                  <a:schemeClr val="accent4"/>
                </a:solidFill>
                <a:latin typeface="Helvetica" pitchFamily="2" charset="0"/>
              </a:rPr>
              <a:t> / </a:t>
            </a:r>
            <a:r>
              <a:rPr lang="en-US" dirty="0">
                <a:solidFill>
                  <a:schemeClr val="accent4"/>
                </a:solidFill>
                <a:latin typeface="Helvetica" pitchFamily="2" charset="0"/>
              </a:rPr>
              <a:t>vector</a:t>
            </a:r>
            <a:r>
              <a:rPr lang="en-GB" dirty="0">
                <a:solidFill>
                  <a:schemeClr val="accent4"/>
                </a:solidFill>
                <a:latin typeface="Helvetica" pitchFamily="2" charset="0"/>
              </a:rPr>
              <a:t> of some objects without changing the array / vector itself (reading, not writing data to the array / vector), then I recommend using a </a:t>
            </a:r>
            <a:r>
              <a:rPr lang="en-GB" dirty="0" err="1">
                <a:solidFill>
                  <a:schemeClr val="accent4"/>
                </a:solidFill>
                <a:latin typeface="Helvetica" pitchFamily="2" charset="0"/>
              </a:rPr>
              <a:t>const</a:t>
            </a:r>
            <a:r>
              <a:rPr lang="en-GB" dirty="0">
                <a:solidFill>
                  <a:schemeClr val="accent4"/>
                </a:solidFill>
                <a:latin typeface="Helvetica" pitchFamily="2" charset="0"/>
              </a:rPr>
              <a:t> reference to avoid unnecessary copying of objects (after all, objects can be large, unnecessary copies should be avoided)</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45290F7C-E2EA-9144-8A50-9CB8CDA52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426521"/>
            <a:ext cx="7193377" cy="2622178"/>
          </a:xfrm>
          <a:prstGeom prst="rect">
            <a:avLst/>
          </a:prstGeom>
        </p:spPr>
      </p:pic>
      <p:pic>
        <p:nvPicPr>
          <p:cNvPr id="8" name="Picture 7">
            <a:extLst>
              <a:ext uri="{FF2B5EF4-FFF2-40B4-BE49-F238E27FC236}">
                <a16:creationId xmlns:a16="http://schemas.microsoft.com/office/drawing/2014/main" id="{8771AAAC-430F-7D44-B200-08F140234C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9723" y="2426521"/>
            <a:ext cx="2421502" cy="2622178"/>
          </a:xfrm>
          <a:prstGeom prst="rect">
            <a:avLst/>
          </a:prstGeom>
        </p:spPr>
      </p:pic>
      <p:sp>
        <p:nvSpPr>
          <p:cNvPr id="9" name="TextBox 8">
            <a:extLst>
              <a:ext uri="{FF2B5EF4-FFF2-40B4-BE49-F238E27FC236}">
                <a16:creationId xmlns:a16="http://schemas.microsoft.com/office/drawing/2014/main" id="{54114BA0-EB31-F748-A654-4A1512C9BDAA}"/>
              </a:ext>
            </a:extLst>
          </p:cNvPr>
          <p:cNvSpPr txBox="1"/>
          <p:nvPr/>
        </p:nvSpPr>
        <p:spPr>
          <a:xfrm>
            <a:off x="1122743" y="5210745"/>
            <a:ext cx="9948481"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t>The copies made during the initialization of the vector are marked in blue (copies made during construction from the </a:t>
            </a:r>
            <a:r>
              <a:rPr lang="en-GB" b="1" dirty="0"/>
              <a:t>std::</a:t>
            </a:r>
            <a:r>
              <a:rPr lang="en-GB" b="1" dirty="0" err="1"/>
              <a:t>initializer_list</a:t>
            </a:r>
            <a:r>
              <a:rPr lang="en-GB" b="1" dirty="0"/>
              <a:t> </a:t>
            </a:r>
            <a:r>
              <a:rPr lang="en-GB" dirty="0"/>
              <a:t>are </a:t>
            </a:r>
            <a:r>
              <a:rPr lang="en-GB" dirty="0" err="1"/>
              <a:t>usefull</a:t>
            </a:r>
            <a:r>
              <a:rPr lang="en-GB" dirty="0"/>
              <a:t>, because the objects must somehow be moved from it to the vector)</a:t>
            </a:r>
          </a:p>
          <a:p>
            <a:pPr marL="285750" indent="-285750" hangingPunct="0">
              <a:buFont typeface="Arial" panose="020B0604020202020204" pitchFamily="34" charset="0"/>
              <a:buChar char="•"/>
            </a:pPr>
            <a:r>
              <a:rPr lang="en-GB" dirty="0"/>
              <a:t>The optional copies that were made during the range-based for loop are marked with the red </a:t>
            </a:r>
            <a:r>
              <a:rPr lang="en-GB" dirty="0" err="1"/>
              <a:t>color</a:t>
            </a:r>
            <a:r>
              <a:rPr lang="en-GB" dirty="0"/>
              <a: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147152707"/>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range-based for loop</a:t>
            </a:r>
            <a:endParaRPr lang="ru-RU" dirty="0"/>
          </a:p>
        </p:txBody>
      </p:sp>
      <p:sp>
        <p:nvSpPr>
          <p:cNvPr id="10" name="TextBox 9">
            <a:extLst>
              <a:ext uri="{FF2B5EF4-FFF2-40B4-BE49-F238E27FC236}">
                <a16:creationId xmlns:a16="http://schemas.microsoft.com/office/drawing/2014/main" id="{9A9CC76E-F8EB-C542-9826-800E362E146F}"/>
              </a:ext>
            </a:extLst>
          </p:cNvPr>
          <p:cNvSpPr txBox="1"/>
          <p:nvPr/>
        </p:nvSpPr>
        <p:spPr>
          <a:xfrm>
            <a:off x="1120775" y="1179894"/>
            <a:ext cx="101322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But if we add a reference, then everything will be fine:</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4" name="Picture 3">
            <a:extLst>
              <a:ext uri="{FF2B5EF4-FFF2-40B4-BE49-F238E27FC236}">
                <a16:creationId xmlns:a16="http://schemas.microsoft.com/office/drawing/2014/main" id="{778B1F77-59B6-DD4C-B93C-A032DFC33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610557"/>
            <a:ext cx="9284866" cy="3321087"/>
          </a:xfrm>
          <a:prstGeom prst="rect">
            <a:avLst/>
          </a:prstGeom>
        </p:spPr>
      </p:pic>
      <p:pic>
        <p:nvPicPr>
          <p:cNvPr id="7" name="Picture 6">
            <a:extLst>
              <a:ext uri="{FF2B5EF4-FFF2-40B4-BE49-F238E27FC236}">
                <a16:creationId xmlns:a16="http://schemas.microsoft.com/office/drawing/2014/main" id="{37396265-0BC7-C649-8A3C-74C20A6B36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5062427"/>
            <a:ext cx="3213100" cy="1676400"/>
          </a:xfrm>
          <a:prstGeom prst="rect">
            <a:avLst/>
          </a:prstGeom>
        </p:spPr>
      </p:pic>
      <p:sp>
        <p:nvSpPr>
          <p:cNvPr id="11" name="TextBox 10">
            <a:extLst>
              <a:ext uri="{FF2B5EF4-FFF2-40B4-BE49-F238E27FC236}">
                <a16:creationId xmlns:a16="http://schemas.microsoft.com/office/drawing/2014/main" id="{6CB9E765-4C30-EB4C-B4BD-255B6AEDC958}"/>
              </a:ext>
            </a:extLst>
          </p:cNvPr>
          <p:cNvSpPr txBox="1"/>
          <p:nvPr/>
        </p:nvSpPr>
        <p:spPr>
          <a:xfrm>
            <a:off x="4467829" y="5064564"/>
            <a:ext cx="6603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ym typeface="Wingdings" pitchFamily="2" charset="2"/>
              </a:rPr>
              <a:t> </a:t>
            </a:r>
            <a:r>
              <a:rPr lang="en-GB" dirty="0"/>
              <a:t>Only useful copies here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3938097695"/>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range-based for loop</a:t>
            </a:r>
            <a:endParaRPr lang="ru-RU" dirty="0"/>
          </a:p>
        </p:txBody>
      </p:sp>
      <p:sp>
        <p:nvSpPr>
          <p:cNvPr id="10" name="TextBox 9">
            <a:extLst>
              <a:ext uri="{FF2B5EF4-FFF2-40B4-BE49-F238E27FC236}">
                <a16:creationId xmlns:a16="http://schemas.microsoft.com/office/drawing/2014/main" id="{9A9CC76E-F8EB-C542-9826-800E362E146F}"/>
              </a:ext>
            </a:extLst>
          </p:cNvPr>
          <p:cNvSpPr txBox="1"/>
          <p:nvPr/>
        </p:nvSpPr>
        <p:spPr>
          <a:xfrm>
            <a:off x="1120775" y="2698980"/>
            <a:ext cx="101322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rPr>
              <a:t>Summary</a:t>
            </a:r>
            <a:endPar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13D737E9-2719-5046-9DA6-CC29A623BE9B}"/>
              </a:ext>
            </a:extLst>
          </p:cNvPr>
          <p:cNvSpPr txBox="1"/>
          <p:nvPr/>
        </p:nvSpPr>
        <p:spPr>
          <a:xfrm>
            <a:off x="1120774" y="3240496"/>
            <a:ext cx="1013224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Array of </a:t>
            </a:r>
            <a:r>
              <a:rPr lang="en-GB" b="1" dirty="0">
                <a:solidFill>
                  <a:schemeClr val="accent4"/>
                </a:solidFill>
              </a:rPr>
              <a:t>primitive</a:t>
            </a:r>
            <a:r>
              <a:rPr lang="en-GB" dirty="0">
                <a:solidFill>
                  <a:schemeClr val="accent4"/>
                </a:solidFill>
              </a:rPr>
              <a:t> types:</a:t>
            </a:r>
          </a:p>
          <a:p>
            <a:pPr hangingPunct="0"/>
            <a:endPar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marL="285750" indent="-285750" hangingPunct="0">
              <a:buFont typeface="Arial" panose="020B0604020202020204" pitchFamily="34" charset="0"/>
              <a:buChar char="•"/>
            </a:pPr>
            <a:r>
              <a:rPr lang="en-GB" dirty="0">
                <a:solidFill>
                  <a:schemeClr val="accent4"/>
                </a:solidFill>
                <a:latin typeface="Helvetica" pitchFamily="2" charset="0"/>
                <a:ea typeface="+mj-ea"/>
                <a:cs typeface="+mj-cs"/>
                <a:sym typeface="Calibri"/>
              </a:rPr>
              <a:t>Want to only </a:t>
            </a:r>
            <a:r>
              <a:rPr lang="en-GB" b="1" dirty="0">
                <a:solidFill>
                  <a:schemeClr val="accent4"/>
                </a:solidFill>
                <a:latin typeface="Helvetica" pitchFamily="2" charset="0"/>
                <a:ea typeface="+mj-ea"/>
                <a:cs typeface="+mj-cs"/>
                <a:sym typeface="Calibri"/>
              </a:rPr>
              <a:t>read</a:t>
            </a:r>
            <a:r>
              <a:rPr lang="en-GB" dirty="0">
                <a:solidFill>
                  <a:schemeClr val="accent4"/>
                </a:solidFill>
                <a:latin typeface="Helvetica" pitchFamily="2" charset="0"/>
                <a:ea typeface="+mj-ea"/>
                <a:cs typeface="+mj-cs"/>
                <a:sym typeface="Calibri"/>
              </a:rPr>
              <a:t> each element of the array: initialize iterator by </a:t>
            </a:r>
            <a:r>
              <a:rPr lang="en-GB" b="1" dirty="0">
                <a:solidFill>
                  <a:schemeClr val="accent4"/>
                </a:solidFill>
                <a:latin typeface="Helvetica" pitchFamily="2" charset="0"/>
                <a:ea typeface="+mj-ea"/>
                <a:cs typeface="+mj-cs"/>
                <a:sym typeface="Calibri"/>
              </a:rPr>
              <a:t>value</a:t>
            </a:r>
            <a:r>
              <a:rPr lang="en-GB" dirty="0">
                <a:solidFill>
                  <a:schemeClr val="accent4"/>
                </a:solidFill>
                <a:latin typeface="Helvetica" pitchFamily="2" charset="0"/>
                <a:ea typeface="+mj-ea"/>
                <a:cs typeface="+mj-cs"/>
                <a:sym typeface="Calibri"/>
              </a:rPr>
              <a:t> (</a:t>
            </a:r>
            <a:r>
              <a:rPr lang="en-GB" b="1" dirty="0">
                <a:solidFill>
                  <a:schemeClr val="accent4"/>
                </a:solidFill>
                <a:latin typeface="Helvetica" pitchFamily="2" charset="0"/>
                <a:ea typeface="+mj-ea"/>
                <a:cs typeface="+mj-cs"/>
                <a:sym typeface="Calibri"/>
              </a:rPr>
              <a:t>or </a:t>
            </a:r>
            <a:r>
              <a:rPr lang="en-GB" b="1" dirty="0" err="1">
                <a:solidFill>
                  <a:schemeClr val="accent4"/>
                </a:solidFill>
                <a:latin typeface="Helvetica" pitchFamily="2" charset="0"/>
                <a:ea typeface="+mj-ea"/>
                <a:cs typeface="+mj-cs"/>
                <a:sym typeface="Calibri"/>
              </a:rPr>
              <a:t>const</a:t>
            </a:r>
            <a:r>
              <a:rPr lang="en-GB" b="1" dirty="0">
                <a:solidFill>
                  <a:schemeClr val="accent4"/>
                </a:solidFill>
                <a:latin typeface="Helvetica" pitchFamily="2" charset="0"/>
                <a:ea typeface="+mj-ea"/>
                <a:cs typeface="+mj-cs"/>
                <a:sym typeface="Calibri"/>
              </a:rPr>
              <a:t> value</a:t>
            </a:r>
            <a:r>
              <a:rPr lang="en-GB" dirty="0">
                <a:solidFill>
                  <a:schemeClr val="accent4"/>
                </a:solidFill>
                <a:latin typeface="Helvetica" pitchFamily="2" charset="0"/>
                <a:ea typeface="+mj-ea"/>
                <a:cs typeface="+mj-cs"/>
                <a:sym typeface="Calibri"/>
              </a:rPr>
              <a:t>)</a:t>
            </a:r>
          </a:p>
          <a:p>
            <a:pPr marL="285750" indent="-285750" hangingPunct="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Want to </a:t>
            </a:r>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write</a:t>
            </a: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 </a:t>
            </a:r>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to / modify</a:t>
            </a: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 each element of the array: </a:t>
            </a:r>
            <a:r>
              <a:rPr lang="en-GB" dirty="0">
                <a:solidFill>
                  <a:schemeClr val="accent4"/>
                </a:solidFill>
                <a:latin typeface="Helvetica" pitchFamily="2" charset="0"/>
                <a:ea typeface="+mj-ea"/>
                <a:cs typeface="+mj-cs"/>
                <a:sym typeface="Calibri"/>
              </a:rPr>
              <a:t>initialize iterator by </a:t>
            </a:r>
            <a:r>
              <a:rPr lang="en-GB" b="1" dirty="0">
                <a:solidFill>
                  <a:schemeClr val="accent4"/>
                </a:solidFill>
                <a:latin typeface="Helvetica" pitchFamily="2" charset="0"/>
                <a:ea typeface="+mj-ea"/>
                <a:cs typeface="+mj-cs"/>
                <a:sym typeface="Calibri"/>
              </a:rPr>
              <a:t>non-</a:t>
            </a:r>
            <a:r>
              <a:rPr lang="en-GB" b="1" dirty="0" err="1">
                <a:solidFill>
                  <a:schemeClr val="accent4"/>
                </a:solidFill>
                <a:latin typeface="Helvetica" pitchFamily="2" charset="0"/>
                <a:ea typeface="+mj-ea"/>
                <a:cs typeface="+mj-cs"/>
                <a:sym typeface="Calibri"/>
              </a:rPr>
              <a:t>const</a:t>
            </a:r>
            <a:r>
              <a:rPr lang="en-GB" b="1" dirty="0">
                <a:solidFill>
                  <a:schemeClr val="accent4"/>
                </a:solidFill>
                <a:latin typeface="Helvetica" pitchFamily="2" charset="0"/>
                <a:ea typeface="+mj-ea"/>
                <a:cs typeface="+mj-cs"/>
                <a:sym typeface="Calibri"/>
              </a:rPr>
              <a:t> reference</a:t>
            </a:r>
            <a:endPar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9" name="Picture 8">
            <a:extLst>
              <a:ext uri="{FF2B5EF4-FFF2-40B4-BE49-F238E27FC236}">
                <a16:creationId xmlns:a16="http://schemas.microsoft.com/office/drawing/2014/main" id="{0F92D1F0-3093-F343-B0B7-D898635221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770" y="1439660"/>
            <a:ext cx="4305300" cy="698500"/>
          </a:xfrm>
          <a:prstGeom prst="rect">
            <a:avLst/>
          </a:prstGeom>
        </p:spPr>
      </p:pic>
      <p:sp>
        <p:nvSpPr>
          <p:cNvPr id="12" name="TextBox 11">
            <a:extLst>
              <a:ext uri="{FF2B5EF4-FFF2-40B4-BE49-F238E27FC236}">
                <a16:creationId xmlns:a16="http://schemas.microsoft.com/office/drawing/2014/main" id="{AEFDA905-891A-3B4B-96A3-D1353B5CE5E9}"/>
              </a:ext>
            </a:extLst>
          </p:cNvPr>
          <p:cNvSpPr txBox="1"/>
          <p:nvPr/>
        </p:nvSpPr>
        <p:spPr>
          <a:xfrm>
            <a:off x="1120775" y="1439660"/>
            <a:ext cx="522922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Quick definition: variable element is called an iterator of the range-based for loop:</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13" name="TextBox 12">
            <a:extLst>
              <a:ext uri="{FF2B5EF4-FFF2-40B4-BE49-F238E27FC236}">
                <a16:creationId xmlns:a16="http://schemas.microsoft.com/office/drawing/2014/main" id="{445918B8-2164-2649-AC83-B745C323E50A}"/>
              </a:ext>
            </a:extLst>
          </p:cNvPr>
          <p:cNvSpPr txBox="1"/>
          <p:nvPr/>
        </p:nvSpPr>
        <p:spPr>
          <a:xfrm>
            <a:off x="1120774" y="4624413"/>
            <a:ext cx="1013224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Array of </a:t>
            </a:r>
            <a:r>
              <a:rPr lang="en-GB" b="1" dirty="0">
                <a:solidFill>
                  <a:schemeClr val="accent4"/>
                </a:solidFill>
              </a:rPr>
              <a:t>object</a:t>
            </a:r>
            <a:r>
              <a:rPr lang="en-GB" dirty="0">
                <a:solidFill>
                  <a:schemeClr val="accent4"/>
                </a:solidFill>
              </a:rPr>
              <a:t> types:</a:t>
            </a:r>
          </a:p>
          <a:p>
            <a:pPr hangingPunct="0"/>
            <a:endPar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marL="285750" indent="-285750" hangingPunct="0">
              <a:buFont typeface="Arial" panose="020B0604020202020204" pitchFamily="34" charset="0"/>
              <a:buChar char="•"/>
            </a:pPr>
            <a:r>
              <a:rPr lang="en-GB" dirty="0">
                <a:solidFill>
                  <a:schemeClr val="accent4"/>
                </a:solidFill>
                <a:latin typeface="Helvetica" pitchFamily="2" charset="0"/>
                <a:ea typeface="+mj-ea"/>
                <a:cs typeface="+mj-cs"/>
                <a:sym typeface="Calibri"/>
              </a:rPr>
              <a:t>Want to only </a:t>
            </a:r>
            <a:r>
              <a:rPr lang="en-GB" b="1" dirty="0">
                <a:solidFill>
                  <a:schemeClr val="accent4"/>
                </a:solidFill>
                <a:latin typeface="Helvetica" pitchFamily="2" charset="0"/>
                <a:ea typeface="+mj-ea"/>
                <a:cs typeface="+mj-cs"/>
                <a:sym typeface="Calibri"/>
              </a:rPr>
              <a:t>read</a:t>
            </a:r>
            <a:r>
              <a:rPr lang="en-GB" dirty="0">
                <a:solidFill>
                  <a:schemeClr val="accent4"/>
                </a:solidFill>
                <a:latin typeface="Helvetica" pitchFamily="2" charset="0"/>
                <a:ea typeface="+mj-ea"/>
                <a:cs typeface="+mj-cs"/>
                <a:sym typeface="Calibri"/>
              </a:rPr>
              <a:t> each element of the array: initialize iterator by </a:t>
            </a:r>
            <a:r>
              <a:rPr lang="en-GB" b="1" dirty="0" err="1">
                <a:solidFill>
                  <a:schemeClr val="accent4"/>
                </a:solidFill>
                <a:latin typeface="Helvetica" pitchFamily="2" charset="0"/>
                <a:ea typeface="+mj-ea"/>
                <a:cs typeface="+mj-cs"/>
                <a:sym typeface="Calibri"/>
              </a:rPr>
              <a:t>const</a:t>
            </a:r>
            <a:r>
              <a:rPr lang="en-GB" b="1" dirty="0">
                <a:solidFill>
                  <a:schemeClr val="accent4"/>
                </a:solidFill>
                <a:latin typeface="Helvetica" pitchFamily="2" charset="0"/>
                <a:ea typeface="+mj-ea"/>
                <a:cs typeface="+mj-cs"/>
                <a:sym typeface="Calibri"/>
              </a:rPr>
              <a:t> reference</a:t>
            </a:r>
          </a:p>
          <a:p>
            <a:pPr marL="285750" indent="-285750" hangingPunct="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Want to </a:t>
            </a:r>
            <a:r>
              <a:rPr kumimoji="0" lang="en-GB" sz="1800" b="1" i="0" u="none" strike="noStrike" cap="none" spc="0" normalizeH="0" baseline="0" dirty="0">
                <a:ln>
                  <a:noFill/>
                </a:ln>
                <a:solidFill>
                  <a:schemeClr val="accent4"/>
                </a:solidFill>
                <a:effectLst/>
                <a:uFillTx/>
                <a:latin typeface="Helvetica" pitchFamily="2" charset="0"/>
                <a:ea typeface="+mj-ea"/>
                <a:cs typeface="+mj-cs"/>
                <a:sym typeface="Calibri"/>
              </a:rPr>
              <a:t>write to / modify </a:t>
            </a: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each element of the array: </a:t>
            </a:r>
            <a:r>
              <a:rPr lang="en-GB" dirty="0">
                <a:solidFill>
                  <a:schemeClr val="accent4"/>
                </a:solidFill>
                <a:latin typeface="Helvetica" pitchFamily="2" charset="0"/>
                <a:ea typeface="+mj-ea"/>
                <a:cs typeface="+mj-cs"/>
                <a:sym typeface="Calibri"/>
              </a:rPr>
              <a:t>initialize iterator by </a:t>
            </a:r>
            <a:r>
              <a:rPr lang="en-GB" b="1" dirty="0">
                <a:solidFill>
                  <a:schemeClr val="accent4"/>
                </a:solidFill>
                <a:latin typeface="Helvetica" pitchFamily="2" charset="0"/>
                <a:ea typeface="+mj-ea"/>
                <a:cs typeface="+mj-cs"/>
                <a:sym typeface="Calibri"/>
              </a:rPr>
              <a:t>non-</a:t>
            </a:r>
            <a:r>
              <a:rPr lang="en-GB" b="1" dirty="0" err="1">
                <a:solidFill>
                  <a:schemeClr val="accent4"/>
                </a:solidFill>
                <a:latin typeface="Helvetica" pitchFamily="2" charset="0"/>
                <a:ea typeface="+mj-ea"/>
                <a:cs typeface="+mj-cs"/>
                <a:sym typeface="Calibri"/>
              </a:rPr>
              <a:t>const</a:t>
            </a:r>
            <a:r>
              <a:rPr lang="en-GB" b="1" dirty="0">
                <a:solidFill>
                  <a:schemeClr val="accent4"/>
                </a:solidFill>
                <a:latin typeface="Helvetica" pitchFamily="2" charset="0"/>
                <a:ea typeface="+mj-ea"/>
                <a:cs typeface="+mj-cs"/>
                <a:sym typeface="Calibri"/>
              </a:rPr>
              <a:t> reference</a:t>
            </a:r>
            <a:endPar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3315425784"/>
      </p:ext>
    </p:extLst>
  </p:cSld>
  <p:clrMapOvr>
    <a:masterClrMapping/>
  </p:clrMapOvr>
  <p:transition spd="med"/>
</p:sld>
</file>

<file path=ppt/theme/theme1.xml><?xml version="1.0" encoding="utf-8"?>
<a:theme xmlns:a="http://schemas.openxmlformats.org/drawingml/2006/main" name="3.Алгоритмы поиска">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26317</TotalTime>
  <Words>10061</Words>
  <Application>Microsoft Macintosh PowerPoint</Application>
  <PresentationFormat>Widescreen</PresentationFormat>
  <Paragraphs>809</Paragraphs>
  <Slides>126</Slides>
  <Notes>124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126</vt:i4>
      </vt:variant>
    </vt:vector>
  </HeadingPairs>
  <TitlesOfParts>
    <vt:vector size="134" baseType="lpstr">
      <vt:lpstr>Arial</vt:lpstr>
      <vt:lpstr>Calibri</vt:lpstr>
      <vt:lpstr>Cambria Math</vt:lpstr>
      <vt:lpstr>Helvetica</vt:lpstr>
      <vt:lpstr>Helvetica Neue</vt:lpstr>
      <vt:lpstr>Proxima Nova Bold</vt:lpstr>
      <vt:lpstr>Proxima Nova Regular</vt:lpstr>
      <vt:lpstr>3.Алгоритмы поиска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memes</dc:creator>
  <cp:lastModifiedBy>Microsoft Office User</cp:lastModifiedBy>
  <cp:revision>1329</cp:revision>
  <dcterms:created xsi:type="dcterms:W3CDTF">2020-10-11T07:52:54Z</dcterms:created>
  <dcterms:modified xsi:type="dcterms:W3CDTF">2022-10-16T22:47:53Z</dcterms:modified>
</cp:coreProperties>
</file>